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77" r:id="rId2"/>
    <p:sldMasterId id="2147483686" r:id="rId3"/>
  </p:sldMasterIdLst>
  <p:notesMasterIdLst>
    <p:notesMasterId r:id="rId28"/>
  </p:notesMasterIdLst>
  <p:sldIdLst>
    <p:sldId id="256" r:id="rId4"/>
    <p:sldId id="257" r:id="rId5"/>
    <p:sldId id="258" r:id="rId6"/>
    <p:sldId id="259" r:id="rId7"/>
    <p:sldId id="260" r:id="rId8"/>
    <p:sldId id="261" r:id="rId9"/>
    <p:sldId id="262" r:id="rId10"/>
    <p:sldId id="263" r:id="rId11"/>
    <p:sldId id="264" r:id="rId12"/>
    <p:sldId id="282" r:id="rId13"/>
    <p:sldId id="283" r:id="rId14"/>
    <p:sldId id="268" r:id="rId15"/>
    <p:sldId id="269" r:id="rId16"/>
    <p:sldId id="270" r:id="rId17"/>
    <p:sldId id="271" r:id="rId18"/>
    <p:sldId id="272" r:id="rId19"/>
    <p:sldId id="273" r:id="rId20"/>
    <p:sldId id="274" r:id="rId21"/>
    <p:sldId id="284" r:id="rId22"/>
    <p:sldId id="276"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DAA"/>
    <a:srgbClr val="02B0AF"/>
    <a:srgbClr val="03717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807" autoAdjust="0"/>
  </p:normalViewPr>
  <p:slideViewPr>
    <p:cSldViewPr snapToGrid="0" snapToObjects="1">
      <p:cViewPr varScale="1">
        <p:scale>
          <a:sx n="56" d="100"/>
          <a:sy n="56" d="100"/>
        </p:scale>
        <p:origin x="72"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3C19E3-C98C-814E-853A-BAC9919835A3}" type="datetimeFigureOut">
              <a:rPr lang="en-US" smtClean="0"/>
              <a:t>5/14/2020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7B73A4-BC97-A84A-99C6-F4F3D1FC9DDC}" type="slidenum">
              <a:rPr lang="en-US" smtClean="0"/>
              <a:t>‹#›</a:t>
            </a:fld>
            <a:endParaRPr lang="en-US"/>
          </a:p>
        </p:txBody>
      </p:sp>
    </p:spTree>
    <p:extLst>
      <p:ext uri="{BB962C8B-B14F-4D97-AF65-F5344CB8AC3E}">
        <p14:creationId xmlns:p14="http://schemas.microsoft.com/office/powerpoint/2010/main" val="262733900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These PowerPoint slides are intended as guides for presentations that follow the structure and content of the text. The wording of some of the bullets is longer than is generally advised (for instance by Chapter 13 on oral presentations) for two reasons: the first is that I post PDFs of the lecture for students to download. The more fully the bullets explain, the easier it is for students to understand. The second is to make it easier for fellow instructors to divine the intent of the bullets. It’s impossible, after all, to fill in the gaps in other people’s presentation slides. Please feel free to edit these slides as you see fit, to better suit your purposes.  </a:t>
            </a:r>
          </a:p>
          <a:p>
            <a:endParaRPr lang="en-CA" dirty="0"/>
          </a:p>
          <a:p>
            <a:pPr marL="0" marR="0" lvl="0" indent="0" algn="l" defTabSz="457200" rtl="0" eaLnBrk="1" fontAlgn="auto" latinLnBrk="0" hangingPunct="1">
              <a:lnSpc>
                <a:spcPct val="100000"/>
              </a:lnSpc>
              <a:spcBef>
                <a:spcPts val="0"/>
              </a:spcBef>
              <a:spcAft>
                <a:spcPts val="0"/>
              </a:spcAft>
              <a:buClrTx/>
              <a:buSzTx/>
              <a:buFontTx/>
              <a:buNone/>
              <a:tabLst/>
              <a:defRPr/>
            </a:pPr>
            <a:r>
              <a:rPr lang="en-CA" dirty="0"/>
              <a:t>The PowerPoint slides use animations to create progressive reveals so that instructors are in control of what the students see. This is a common practice so that, for instance, students are not reading bullets 2, 3, and 4, while the instructor is still discussing bullet 1. However, if you would rather not work with animations, feel free to turn them off on the Animation Ribbon. Simply highlight the text for which you’d like to remove the animation and select “None” in the effects selection box.  </a:t>
            </a:r>
          </a:p>
          <a:p>
            <a:endParaRPr lang="en-CA" dirty="0"/>
          </a:p>
        </p:txBody>
      </p:sp>
      <p:sp>
        <p:nvSpPr>
          <p:cNvPr id="4" name="Slide Number Placeholder 3"/>
          <p:cNvSpPr>
            <a:spLocks noGrp="1"/>
          </p:cNvSpPr>
          <p:nvPr>
            <p:ph type="sldNum" sz="quarter" idx="10"/>
          </p:nvPr>
        </p:nvSpPr>
        <p:spPr/>
        <p:txBody>
          <a:bodyPr/>
          <a:lstStyle/>
          <a:p>
            <a:fld id="{A87B73A4-BC97-A84A-99C6-F4F3D1FC9DDC}" type="slidenum">
              <a:rPr lang="en-US" smtClean="0"/>
              <a:t>1</a:t>
            </a:fld>
            <a:endParaRPr lang="en-US"/>
          </a:p>
        </p:txBody>
      </p:sp>
    </p:spTree>
    <p:extLst>
      <p:ext uri="{BB962C8B-B14F-4D97-AF65-F5344CB8AC3E}">
        <p14:creationId xmlns:p14="http://schemas.microsoft.com/office/powerpoint/2010/main" val="3547478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PowerPoint slides use animations to create progressive reveals so that instructors are in control of what the students see. This is a common practice so that, for instance, students are not reading bullets 2, 3, and 4, while the instructor is still discussing bullet 1. However, if you would rather not work with animations, feel free to turn them off on the Animation Ribbon. Simply highlight the text for which you’d like to remove the animation and select “None” in the effects selection box.  </a:t>
            </a:r>
          </a:p>
        </p:txBody>
      </p:sp>
      <p:sp>
        <p:nvSpPr>
          <p:cNvPr id="4" name="Slide Number Placeholder 3"/>
          <p:cNvSpPr>
            <a:spLocks noGrp="1"/>
          </p:cNvSpPr>
          <p:nvPr>
            <p:ph type="sldNum" sz="quarter" idx="10"/>
          </p:nvPr>
        </p:nvSpPr>
        <p:spPr/>
        <p:txBody>
          <a:bodyPr/>
          <a:lstStyle/>
          <a:p>
            <a:fld id="{A87B73A4-BC97-A84A-99C6-F4F3D1FC9DDC}" type="slidenum">
              <a:rPr lang="en-US" smtClean="0"/>
              <a:t>2</a:t>
            </a:fld>
            <a:endParaRPr lang="en-US"/>
          </a:p>
        </p:txBody>
      </p:sp>
    </p:spTree>
    <p:extLst>
      <p:ext uri="{BB962C8B-B14F-4D97-AF65-F5344CB8AC3E}">
        <p14:creationId xmlns:p14="http://schemas.microsoft.com/office/powerpoint/2010/main" val="2244674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bad email sample (Figure 1.1). Use</a:t>
            </a:r>
            <a:r>
              <a:rPr lang="en-US" baseline="0" dirty="0"/>
              <a:t> it to discuss what makes this email ineffective. The discussion points are illustrated in the text</a:t>
            </a:r>
            <a:endParaRPr lang="en-US" dirty="0"/>
          </a:p>
        </p:txBody>
      </p:sp>
      <p:sp>
        <p:nvSpPr>
          <p:cNvPr id="4" name="Slide Number Placeholder 3"/>
          <p:cNvSpPr>
            <a:spLocks noGrp="1"/>
          </p:cNvSpPr>
          <p:nvPr>
            <p:ph type="sldNum" sz="quarter" idx="10"/>
          </p:nvPr>
        </p:nvSpPr>
        <p:spPr/>
        <p:txBody>
          <a:bodyPr/>
          <a:lstStyle/>
          <a:p>
            <a:fld id="{A87B73A4-BC97-A84A-99C6-F4F3D1FC9DDC}" type="slidenum">
              <a:rPr lang="en-US" smtClean="0"/>
              <a:t>10</a:t>
            </a:fld>
            <a:endParaRPr lang="en-US"/>
          </a:p>
        </p:txBody>
      </p:sp>
    </p:spTree>
    <p:extLst>
      <p:ext uri="{BB962C8B-B14F-4D97-AF65-F5344CB8AC3E}">
        <p14:creationId xmlns:p14="http://schemas.microsoft.com/office/powerpoint/2010/main" val="4121606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is the good email example (Figure 1.2). Use it to discuss what makes an email effective. Discussion points are illustrated in the text. </a:t>
            </a:r>
            <a:endParaRPr lang="en-US" dirty="0"/>
          </a:p>
        </p:txBody>
      </p:sp>
      <p:sp>
        <p:nvSpPr>
          <p:cNvPr id="4" name="Slide Number Placeholder 3"/>
          <p:cNvSpPr>
            <a:spLocks noGrp="1"/>
          </p:cNvSpPr>
          <p:nvPr>
            <p:ph type="sldNum" sz="quarter" idx="10"/>
          </p:nvPr>
        </p:nvSpPr>
        <p:spPr/>
        <p:txBody>
          <a:bodyPr/>
          <a:lstStyle/>
          <a:p>
            <a:fld id="{A87B73A4-BC97-A84A-99C6-F4F3D1FC9DDC}" type="slidenum">
              <a:rPr lang="en-US" smtClean="0"/>
              <a:t>11</a:t>
            </a:fld>
            <a:endParaRPr lang="en-US"/>
          </a:p>
        </p:txBody>
      </p:sp>
    </p:spTree>
    <p:extLst>
      <p:ext uri="{BB962C8B-B14F-4D97-AF65-F5344CB8AC3E}">
        <p14:creationId xmlns:p14="http://schemas.microsoft.com/office/powerpoint/2010/main" val="3332818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We’ll look at each</a:t>
            </a:r>
            <a:r>
              <a:rPr lang="en-US" baseline="0" dirty="0"/>
              <a:t> of these stages in turn to get an opportunity how writing is (or should be) done in the workplace. </a:t>
            </a:r>
          </a:p>
          <a:p>
            <a:endParaRPr lang="en-US" baseline="0" dirty="0"/>
          </a:p>
          <a:p>
            <a:r>
              <a:rPr lang="en-US" baseline="0" dirty="0"/>
              <a:t>Each step is an opportunity to discuss how writing functions.</a:t>
            </a:r>
            <a:endParaRPr lang="en-US" dirty="0"/>
          </a:p>
        </p:txBody>
      </p:sp>
      <p:sp>
        <p:nvSpPr>
          <p:cNvPr id="4" name="Slide Number Placeholder 3"/>
          <p:cNvSpPr>
            <a:spLocks noGrp="1"/>
          </p:cNvSpPr>
          <p:nvPr>
            <p:ph type="sldNum" sz="quarter" idx="10"/>
          </p:nvPr>
        </p:nvSpPr>
        <p:spPr/>
        <p:txBody>
          <a:bodyPr/>
          <a:lstStyle/>
          <a:p>
            <a:fld id="{A87B73A4-BC97-A84A-99C6-F4F3D1FC9DDC}" type="slidenum">
              <a:rPr lang="en-US" smtClean="0"/>
              <a:t>13</a:t>
            </a:fld>
            <a:endParaRPr lang="en-US"/>
          </a:p>
        </p:txBody>
      </p:sp>
    </p:spTree>
    <p:extLst>
      <p:ext uri="{BB962C8B-B14F-4D97-AF65-F5344CB8AC3E}">
        <p14:creationId xmlns:p14="http://schemas.microsoft.com/office/powerpoint/2010/main" val="2336549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Obviously these are only rough</a:t>
            </a:r>
            <a:r>
              <a:rPr lang="en-US" baseline="0" dirty="0"/>
              <a:t> analogies, but should prove helpful while students are structuring their documents.</a:t>
            </a:r>
            <a:endParaRPr lang="en-US" dirty="0"/>
          </a:p>
        </p:txBody>
      </p:sp>
      <p:sp>
        <p:nvSpPr>
          <p:cNvPr id="4" name="Slide Number Placeholder 3"/>
          <p:cNvSpPr>
            <a:spLocks noGrp="1"/>
          </p:cNvSpPr>
          <p:nvPr>
            <p:ph type="sldNum" sz="quarter" idx="10"/>
          </p:nvPr>
        </p:nvSpPr>
        <p:spPr/>
        <p:txBody>
          <a:bodyPr/>
          <a:lstStyle/>
          <a:p>
            <a:fld id="{A87B73A4-BC97-A84A-99C6-F4F3D1FC9DDC}" type="slidenum">
              <a:rPr lang="en-US" smtClean="0"/>
              <a:t>18</a:t>
            </a:fld>
            <a:endParaRPr lang="en-US"/>
          </a:p>
        </p:txBody>
      </p:sp>
    </p:spTree>
    <p:extLst>
      <p:ext uri="{BB962C8B-B14F-4D97-AF65-F5344CB8AC3E}">
        <p14:creationId xmlns:p14="http://schemas.microsoft.com/office/powerpoint/2010/main" val="38289564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a:xfrm>
            <a:off x="337931" y="586409"/>
            <a:ext cx="8488017" cy="566530"/>
          </a:xfrm>
          <a:prstGeom prst="rect">
            <a:avLst/>
          </a:prstGeom>
        </p:spPr>
        <p:txBody>
          <a:bodyPr vert="horz" lIns="91440" tIns="45720" rIns="91440" bIns="45720" rtlCol="0" anchor="t">
            <a:normAutofit/>
          </a:bodyPr>
          <a:lstStyle>
            <a:lvl1pPr algn="ctr">
              <a:defRPr sz="3600" i="1"/>
            </a:lvl1pPr>
          </a:lstStyle>
          <a:p>
            <a:r>
              <a:rPr lang="en-US" dirty="0"/>
              <a:t>Title</a:t>
            </a:r>
          </a:p>
        </p:txBody>
      </p:sp>
      <p:sp>
        <p:nvSpPr>
          <p:cNvPr id="6" name="Picture Placeholder 5"/>
          <p:cNvSpPr>
            <a:spLocks noGrp="1"/>
          </p:cNvSpPr>
          <p:nvPr>
            <p:ph type="pic" sz="quarter" idx="10"/>
          </p:nvPr>
        </p:nvSpPr>
        <p:spPr>
          <a:xfrm>
            <a:off x="2782957" y="1808921"/>
            <a:ext cx="3578088" cy="4283766"/>
          </a:xfrm>
          <a:prstGeom prst="rect">
            <a:avLst/>
          </a:prstGeom>
        </p:spPr>
        <p:txBody>
          <a:bodyPr/>
          <a:lstStyle/>
          <a:p>
            <a:r>
              <a:rPr lang="en-US"/>
              <a:t>Click icon to add picture</a:t>
            </a:r>
            <a:endParaRPr lang="en-US" dirty="0"/>
          </a:p>
        </p:txBody>
      </p:sp>
      <p:sp>
        <p:nvSpPr>
          <p:cNvPr id="11" name="Text Placeholder 10"/>
          <p:cNvSpPr>
            <a:spLocks noGrp="1"/>
          </p:cNvSpPr>
          <p:nvPr>
            <p:ph type="body" sz="quarter" idx="11"/>
          </p:nvPr>
        </p:nvSpPr>
        <p:spPr>
          <a:xfrm>
            <a:off x="338138" y="1152525"/>
            <a:ext cx="8488362" cy="477838"/>
          </a:xfrm>
          <a:prstGeom prst="rect">
            <a:avLst/>
          </a:prstGeom>
        </p:spPr>
        <p:txBody>
          <a:bodyPr/>
          <a:lstStyle>
            <a:lvl1pPr marL="0" indent="0" algn="ctr">
              <a:buNone/>
              <a:defRPr sz="2400">
                <a:solidFill>
                  <a:srgbClr val="3A6598"/>
                </a:solidFill>
              </a:defRPr>
            </a:lvl1pPr>
          </a:lstStyle>
          <a:p>
            <a:pPr lvl="0"/>
            <a:r>
              <a:rPr lang="en-US"/>
              <a:t>Click to edit Master text styles</a:t>
            </a:r>
          </a:p>
        </p:txBody>
      </p:sp>
      <p:pic>
        <p:nvPicPr>
          <p:cNvPr id="7" name="Picture 6">
            <a:extLst>
              <a:ext uri="{FF2B5EF4-FFF2-40B4-BE49-F238E27FC236}">
                <a16:creationId xmlns:a16="http://schemas.microsoft.com/office/drawing/2014/main" id="{1F133E3D-6990-4EF3-A6C3-94D9092AF81F}"/>
              </a:ext>
            </a:extLst>
          </p:cNvPr>
          <p:cNvPicPr>
            <a:picLocks noChangeAspect="1"/>
          </p:cNvPicPr>
          <p:nvPr/>
        </p:nvPicPr>
        <p:blipFill>
          <a:blip r:embed="rId2"/>
          <a:stretch>
            <a:fillRect/>
          </a:stretch>
        </p:blipFill>
        <p:spPr>
          <a:xfrm>
            <a:off x="0" y="6331318"/>
            <a:ext cx="1163782" cy="526682"/>
          </a:xfrm>
          <a:prstGeom prst="rect">
            <a:avLst/>
          </a:prstGeom>
        </p:spPr>
      </p:pic>
    </p:spTree>
    <p:extLst>
      <p:ext uri="{BB962C8B-B14F-4D97-AF65-F5344CB8AC3E}">
        <p14:creationId xmlns:p14="http://schemas.microsoft.com/office/powerpoint/2010/main" val="2790168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5/14/2020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180550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5/14/2020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3177985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a:t>Click to edit Master title style</a:t>
            </a:r>
            <a:endParaRPr lang="en-US" dirty="0"/>
          </a:p>
        </p:txBody>
      </p:sp>
      <p:sp>
        <p:nvSpPr>
          <p:cNvPr id="4" name="Text Placeholder 3"/>
          <p:cNvSpPr>
            <a:spLocks noGrp="1"/>
          </p:cNvSpPr>
          <p:nvPr>
            <p:ph type="body" sz="quarter" idx="10"/>
          </p:nvPr>
        </p:nvSpPr>
        <p:spPr>
          <a:xfrm>
            <a:off x="457200" y="1600200"/>
            <a:ext cx="8229600" cy="4175125"/>
          </a:xfrm>
        </p:spPr>
        <p:txBody>
          <a:bodyPr/>
          <a:lstStyle>
            <a:lvl1pPr>
              <a:defRPr>
                <a:solidFill>
                  <a:schemeClr val="accent1">
                    <a:lumMod val="75000"/>
                  </a:schemeClr>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889492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1274ED4-9F4B-419D-860C-1298080DDD50}"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9125840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274ED4-9F4B-419D-860C-1298080DDD50}"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485996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274ED4-9F4B-419D-860C-1298080DDD50}"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8812189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1274ED4-9F4B-419D-860C-1298080DDD50}"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4036282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274ED4-9F4B-419D-860C-1298080DDD50}" type="datetimeFigureOut">
              <a:rPr lang="en-US" smtClean="0"/>
              <a:t>5/14/2020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9998654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1274ED4-9F4B-419D-860C-1298080DDD50}" type="datetimeFigureOut">
              <a:rPr lang="en-US" smtClean="0"/>
              <a:t>5/14/2020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2955014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74ED4-9F4B-419D-860C-1298080DDD50}" type="datetimeFigureOut">
              <a:rPr lang="en-US" smtClean="0"/>
              <a:t>5/14/2020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2328139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6482324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20319717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3006313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274ED4-9F4B-419D-860C-1298080DDD50}"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221339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274ED4-9F4B-419D-860C-1298080DDD50}"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2370208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92205"/>
            <a:ext cx="8229600" cy="1143000"/>
          </a:xfrm>
          <a:prstGeom prst="rect">
            <a:avLst/>
          </a:prstGeom>
        </p:spPr>
        <p:txBody>
          <a:bodyPr anchor="ctr"/>
          <a:lstStyle/>
          <a:p>
            <a:r>
              <a:rPr lang="en-US"/>
              <a:t>Click to edit Master title style</a:t>
            </a:r>
          </a:p>
        </p:txBody>
      </p:sp>
      <p:sp>
        <p:nvSpPr>
          <p:cNvPr id="3" name="Content Placeholder 2"/>
          <p:cNvSpPr>
            <a:spLocks noGrp="1"/>
          </p:cNvSpPr>
          <p:nvPr>
            <p:ph idx="1"/>
          </p:nvPr>
        </p:nvSpPr>
        <p:spPr>
          <a:xfrm>
            <a:off x="457200" y="1626326"/>
            <a:ext cx="8229600" cy="4525963"/>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85646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72518F-4826-2148-A352-9A9D2B5338B2}" type="datetimeFigureOut">
              <a:rPr lang="en-US" smtClean="0"/>
              <a:t>5/14/2020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502E26-5988-7A43-9904-C218569EE3B4}" type="slidenum">
              <a:rPr lang="en-US" smtClean="0"/>
              <a:t>‹#›</a:t>
            </a:fld>
            <a:endParaRPr lang="en-US"/>
          </a:p>
        </p:txBody>
      </p:sp>
    </p:spTree>
    <p:extLst>
      <p:ext uri="{BB962C8B-B14F-4D97-AF65-F5344CB8AC3E}">
        <p14:creationId xmlns:p14="http://schemas.microsoft.com/office/powerpoint/2010/main" val="3108867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lvl1pPr>
              <a:defRPr>
                <a:solidFill>
                  <a:schemeClr val="tx2">
                    <a:lumMod val="75000"/>
                  </a:schemeClr>
                </a:solidFill>
              </a:defRPr>
            </a:lvl1pPr>
          </a:lstStyle>
          <a:p>
            <a:r>
              <a:rPr lang="en-US"/>
              <a:t>Click to edit Master title style</a:t>
            </a:r>
            <a:endParaRPr lang="en-US" dirty="0"/>
          </a:p>
        </p:txBody>
      </p:sp>
      <p:sp>
        <p:nvSpPr>
          <p:cNvPr id="6"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lvl1pPr>
              <a:defRPr sz="2400">
                <a:solidFill>
                  <a:schemeClr val="accent1">
                    <a:lumMod val="75000"/>
                  </a:schemeClr>
                </a:solidFill>
              </a:defRPr>
            </a:lvl1pPr>
          </a:lstStyle>
          <a:p>
            <a:pPr lvl="0"/>
            <a:r>
              <a:rPr lang="en-US"/>
              <a:t>Click to edit Master text styles</a:t>
            </a:r>
          </a:p>
          <a:p>
            <a:pPr lvl="1"/>
            <a:r>
              <a:rPr lang="en-US"/>
              <a:t>Second level</a:t>
            </a:r>
          </a:p>
        </p:txBody>
      </p:sp>
      <p:pic>
        <p:nvPicPr>
          <p:cNvPr id="4" name="Picture 3">
            <a:extLst>
              <a:ext uri="{FF2B5EF4-FFF2-40B4-BE49-F238E27FC236}">
                <a16:creationId xmlns:a16="http://schemas.microsoft.com/office/drawing/2014/main" id="{BB270461-5061-4414-803B-C583AB6622A7}"/>
              </a:ext>
            </a:extLst>
          </p:cNvPr>
          <p:cNvPicPr>
            <a:picLocks noChangeAspect="1"/>
          </p:cNvPicPr>
          <p:nvPr userDrawn="1"/>
        </p:nvPicPr>
        <p:blipFill>
          <a:blip r:embed="rId2"/>
          <a:stretch>
            <a:fillRect/>
          </a:stretch>
        </p:blipFill>
        <p:spPr>
          <a:xfrm>
            <a:off x="0" y="6331318"/>
            <a:ext cx="1163782" cy="526682"/>
          </a:xfrm>
          <a:prstGeom prst="rect">
            <a:avLst/>
          </a:prstGeom>
        </p:spPr>
      </p:pic>
    </p:spTree>
    <p:extLst>
      <p:ext uri="{BB962C8B-B14F-4D97-AF65-F5344CB8AC3E}">
        <p14:creationId xmlns:p14="http://schemas.microsoft.com/office/powerpoint/2010/main" val="3096324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a:extLst>
              <a:ext uri="{FF2B5EF4-FFF2-40B4-BE49-F238E27FC236}">
                <a16:creationId xmlns:a16="http://schemas.microsoft.com/office/drawing/2014/main" id="{8C21ADE0-5C6C-4D2E-BA8D-9FAB5A6E626E}"/>
              </a:ext>
            </a:extLst>
          </p:cNvPr>
          <p:cNvPicPr>
            <a:picLocks noChangeAspect="1"/>
          </p:cNvPicPr>
          <p:nvPr userDrawn="1"/>
        </p:nvPicPr>
        <p:blipFill>
          <a:blip r:embed="rId2"/>
          <a:stretch>
            <a:fillRect/>
          </a:stretch>
        </p:blipFill>
        <p:spPr>
          <a:xfrm>
            <a:off x="0" y="6331318"/>
            <a:ext cx="1163782" cy="526682"/>
          </a:xfrm>
          <a:prstGeom prst="rect">
            <a:avLst/>
          </a:prstGeom>
        </p:spPr>
      </p:pic>
    </p:spTree>
    <p:extLst>
      <p:ext uri="{BB962C8B-B14F-4D97-AF65-F5344CB8AC3E}">
        <p14:creationId xmlns:p14="http://schemas.microsoft.com/office/powerpoint/2010/main" val="2082465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Tree>
    <p:extLst>
      <p:ext uri="{BB962C8B-B14F-4D97-AF65-F5344CB8AC3E}">
        <p14:creationId xmlns:p14="http://schemas.microsoft.com/office/powerpoint/2010/main" val="2448352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5/14/2020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1415148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5/14/2020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27724270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image" Target="../media/image2.png"/><Relationship Id="rId5" Type="http://schemas.openxmlformats.org/officeDocument/2006/relationships/slideLayout" Target="../slideLayouts/slideLayout9.xml"/><Relationship Id="rId10" Type="http://schemas.openxmlformats.org/officeDocument/2006/relationships/image" Target="../media/image3.png"/><Relationship Id="rId4" Type="http://schemas.openxmlformats.org/officeDocument/2006/relationships/slideLayout" Target="../slideLayouts/slideLayout8.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1687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10">
            <a:extLst>
              <a:ext uri="{28A0092B-C50C-407E-A947-70E740481C1C}">
                <a14:useLocalDpi xmlns:a14="http://schemas.microsoft.com/office/drawing/2010/main" val="0"/>
              </a:ext>
            </a:extLst>
          </a:blip>
          <a:srcRect l="139" t="208" r="79" b="371"/>
          <a:stretch/>
        </p:blipFill>
        <p:spPr bwMode="auto">
          <a:xfrm>
            <a:off x="5030" y="1063"/>
            <a:ext cx="9154872" cy="6848986"/>
          </a:xfrm>
          <a:prstGeom prst="rect">
            <a:avLst/>
          </a:prstGeom>
          <a:noFill/>
          <a:ln w="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0"/>
            <a:r>
              <a:rPr lang="en-US" dirty="0"/>
              <a:t>Click to edit Master text styles</a:t>
            </a:r>
          </a:p>
        </p:txBody>
      </p:sp>
      <p:sp>
        <p:nvSpPr>
          <p:cNvPr id="8" name="Slide Number Placeholder 4"/>
          <p:cNvSpPr txBox="1">
            <a:spLocks/>
          </p:cNvSpPr>
          <p:nvPr/>
        </p:nvSpPr>
        <p:spPr>
          <a:xfrm>
            <a:off x="8686800" y="6423727"/>
            <a:ext cx="389823"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03EA47-653C-4D08-BE86-5931AF95F427}" type="slidenum">
              <a:rPr lang="en-US" smtClean="0">
                <a:solidFill>
                  <a:schemeClr val="bg1"/>
                </a:solidFill>
              </a:rPr>
              <a:pPr/>
              <a:t>‹#›</a:t>
            </a:fld>
            <a:endParaRPr lang="en-US" dirty="0">
              <a:solidFill>
                <a:schemeClr val="bg1"/>
              </a:solidFill>
            </a:endParaRPr>
          </a:p>
        </p:txBody>
      </p:sp>
      <p:pic>
        <p:nvPicPr>
          <p:cNvPr id="9" name="Picture 8">
            <a:extLst>
              <a:ext uri="{FF2B5EF4-FFF2-40B4-BE49-F238E27FC236}">
                <a16:creationId xmlns:a16="http://schemas.microsoft.com/office/drawing/2014/main" id="{DB11EB2B-0846-4623-8B27-CF24A81847A5}"/>
              </a:ext>
            </a:extLst>
          </p:cNvPr>
          <p:cNvPicPr>
            <a:picLocks noChangeAspect="1"/>
          </p:cNvPicPr>
          <p:nvPr/>
        </p:nvPicPr>
        <p:blipFill>
          <a:blip r:embed="rId11"/>
          <a:stretch>
            <a:fillRect/>
          </a:stretch>
        </p:blipFill>
        <p:spPr>
          <a:xfrm>
            <a:off x="0" y="6331318"/>
            <a:ext cx="1163782" cy="526682"/>
          </a:xfrm>
          <a:prstGeom prst="rect">
            <a:avLst/>
          </a:prstGeom>
        </p:spPr>
      </p:pic>
    </p:spTree>
    <p:extLst>
      <p:ext uri="{BB962C8B-B14F-4D97-AF65-F5344CB8AC3E}">
        <p14:creationId xmlns:p14="http://schemas.microsoft.com/office/powerpoint/2010/main" val="69524746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Lst>
  <p:txStyles>
    <p:titleStyle>
      <a:lvl1pPr algn="ctr" defTabSz="914400" rtl="0" eaLnBrk="1" latinLnBrk="0" hangingPunct="1">
        <a:spcBef>
          <a:spcPct val="0"/>
        </a:spcBef>
        <a:buNone/>
        <a:defRPr sz="3600" kern="1200">
          <a:solidFill>
            <a:schemeClr val="tx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baseline="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74ED4-9F4B-419D-860C-1298080DDD50}" type="datetimeFigureOut">
              <a:rPr lang="en-US" smtClean="0"/>
              <a:t>5/14/2020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AD481-5BB6-4F80-BDB5-1CA862C1E2D4}" type="slidenum">
              <a:rPr lang="en-US" smtClean="0"/>
              <a:t>‹#›</a:t>
            </a:fld>
            <a:endParaRPr lang="en-US"/>
          </a:p>
        </p:txBody>
      </p:sp>
    </p:spTree>
    <p:extLst>
      <p:ext uri="{BB962C8B-B14F-4D97-AF65-F5344CB8AC3E}">
        <p14:creationId xmlns:p14="http://schemas.microsoft.com/office/powerpoint/2010/main" val="25965910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Chapter 1</a:t>
            </a:r>
          </a:p>
        </p:txBody>
      </p:sp>
      <p:sp>
        <p:nvSpPr>
          <p:cNvPr id="5" name="Subtitle 4"/>
          <p:cNvSpPr>
            <a:spLocks noGrp="1"/>
          </p:cNvSpPr>
          <p:nvPr>
            <p:ph type="subTitle" idx="1"/>
          </p:nvPr>
        </p:nvSpPr>
        <p:spPr/>
        <p:txBody>
          <a:bodyPr>
            <a:noAutofit/>
          </a:bodyPr>
          <a:lstStyle/>
          <a:p>
            <a:pPr>
              <a:lnSpc>
                <a:spcPct val="100000"/>
              </a:lnSpc>
            </a:pPr>
            <a:r>
              <a:rPr lang="en-US" sz="3200" dirty="0"/>
              <a:t>Why Technical People </a:t>
            </a:r>
          </a:p>
          <a:p>
            <a:pPr>
              <a:lnSpc>
                <a:spcPct val="100000"/>
              </a:lnSpc>
            </a:pPr>
            <a:r>
              <a:rPr lang="en-US" sz="3200" dirty="0"/>
              <a:t>Needn’t Fear Writing</a:t>
            </a:r>
            <a:endParaRPr lang="en-CA" sz="3200" dirty="0"/>
          </a:p>
        </p:txBody>
      </p:sp>
    </p:spTree>
    <p:extLst>
      <p:ext uri="{BB962C8B-B14F-4D97-AF65-F5344CB8AC3E}">
        <p14:creationId xmlns:p14="http://schemas.microsoft.com/office/powerpoint/2010/main" val="3184720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srcRect/>
          <a:stretch/>
        </p:blipFill>
        <p:spPr bwMode="auto">
          <a:xfrm>
            <a:off x="1319365" y="104980"/>
            <a:ext cx="6366537" cy="664210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254580" y="450761"/>
            <a:ext cx="2279561" cy="1384995"/>
          </a:xfrm>
          <a:prstGeom prst="rect">
            <a:avLst/>
          </a:prstGeom>
          <a:noFill/>
        </p:spPr>
        <p:txBody>
          <a:bodyPr wrap="square" rtlCol="0">
            <a:spAutoFit/>
          </a:bodyPr>
          <a:lstStyle/>
          <a:p>
            <a:r>
              <a:rPr lang="en-CA" sz="1400" b="1" dirty="0">
                <a:solidFill>
                  <a:srgbClr val="008DAA"/>
                </a:solidFill>
              </a:rPr>
              <a:t>Unclear/incomplete subject line: Is this a proposal? No. It’s about a proposal, but which one? This subject line does not provide sufficient information.</a:t>
            </a:r>
          </a:p>
        </p:txBody>
      </p:sp>
      <p:cxnSp>
        <p:nvCxnSpPr>
          <p:cNvPr id="5" name="Straight Arrow Connector 4"/>
          <p:cNvCxnSpPr/>
          <p:nvPr/>
        </p:nvCxnSpPr>
        <p:spPr>
          <a:xfrm flipH="1">
            <a:off x="2785678" y="953037"/>
            <a:ext cx="2468902" cy="309093"/>
          </a:xfrm>
          <a:prstGeom prst="straightConnector1">
            <a:avLst/>
          </a:prstGeom>
          <a:ln>
            <a:solidFill>
              <a:srgbClr val="008DAA"/>
            </a:solidFill>
            <a:tailEnd type="triangle"/>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18101" y="308023"/>
            <a:ext cx="1265776" cy="1815882"/>
          </a:xfrm>
          <a:prstGeom prst="rect">
            <a:avLst/>
          </a:prstGeom>
          <a:solidFill>
            <a:schemeClr val="bg1"/>
          </a:solidFill>
        </p:spPr>
        <p:txBody>
          <a:bodyPr wrap="square" rtlCol="0">
            <a:spAutoFit/>
          </a:bodyPr>
          <a:lstStyle/>
          <a:p>
            <a:r>
              <a:rPr lang="en-CA" sz="1400" b="1" dirty="0">
                <a:solidFill>
                  <a:srgbClr val="008DAA"/>
                </a:solidFill>
              </a:rPr>
              <a:t>Not concise: Most of the first paragraph is a long and unnecessary preamble to the main idea.</a:t>
            </a:r>
          </a:p>
        </p:txBody>
      </p:sp>
      <p:cxnSp>
        <p:nvCxnSpPr>
          <p:cNvPr id="7" name="Straight Arrow Connector 6"/>
          <p:cNvCxnSpPr>
            <a:cxnSpLocks/>
            <a:stCxn id="6" idx="3"/>
          </p:cNvCxnSpPr>
          <p:nvPr/>
        </p:nvCxnSpPr>
        <p:spPr>
          <a:xfrm>
            <a:off x="1283877" y="1215964"/>
            <a:ext cx="686591" cy="931334"/>
          </a:xfrm>
          <a:prstGeom prst="straightConnector1">
            <a:avLst/>
          </a:prstGeom>
          <a:ln>
            <a:solidFill>
              <a:srgbClr val="008DAA"/>
            </a:solidFill>
            <a:tailEnd type="triangle"/>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18100" y="2400866"/>
            <a:ext cx="1301265" cy="1600438"/>
          </a:xfrm>
          <a:prstGeom prst="rect">
            <a:avLst/>
          </a:prstGeom>
          <a:solidFill>
            <a:schemeClr val="bg1"/>
          </a:solidFill>
        </p:spPr>
        <p:txBody>
          <a:bodyPr wrap="square" rtlCol="0">
            <a:spAutoFit/>
          </a:bodyPr>
          <a:lstStyle/>
          <a:p>
            <a:r>
              <a:rPr lang="en-CA" sz="1400" b="1" dirty="0">
                <a:solidFill>
                  <a:srgbClr val="008DAA"/>
                </a:solidFill>
              </a:rPr>
              <a:t>When is this meeting? This email does not provide complete and necessary information.</a:t>
            </a:r>
          </a:p>
        </p:txBody>
      </p:sp>
      <p:cxnSp>
        <p:nvCxnSpPr>
          <p:cNvPr id="11" name="Straight Arrow Connector 10"/>
          <p:cNvCxnSpPr>
            <a:cxnSpLocks/>
          </p:cNvCxnSpPr>
          <p:nvPr/>
        </p:nvCxnSpPr>
        <p:spPr>
          <a:xfrm>
            <a:off x="1283876" y="3206689"/>
            <a:ext cx="686592" cy="219342"/>
          </a:xfrm>
          <a:prstGeom prst="straightConnector1">
            <a:avLst/>
          </a:prstGeom>
          <a:ln>
            <a:solidFill>
              <a:srgbClr val="008DAA"/>
            </a:solidFill>
            <a:tailEnd type="triangle"/>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0" y="4334117"/>
            <a:ext cx="1319365" cy="2246769"/>
          </a:xfrm>
          <a:prstGeom prst="rect">
            <a:avLst/>
          </a:prstGeom>
          <a:solidFill>
            <a:schemeClr val="bg1"/>
          </a:solidFill>
        </p:spPr>
        <p:txBody>
          <a:bodyPr wrap="square" rtlCol="0">
            <a:spAutoFit/>
          </a:bodyPr>
          <a:lstStyle/>
          <a:p>
            <a:r>
              <a:rPr lang="en-CA" sz="1400" b="1" dirty="0">
                <a:solidFill>
                  <a:srgbClr val="008DAA"/>
                </a:solidFill>
              </a:rPr>
              <a:t>Information is not accessible: Meeting items are spread throughout the email and material wastage is mentioned twice.</a:t>
            </a:r>
          </a:p>
        </p:txBody>
      </p:sp>
      <p:cxnSp>
        <p:nvCxnSpPr>
          <p:cNvPr id="14" name="Straight Arrow Connector 13"/>
          <p:cNvCxnSpPr>
            <a:cxnSpLocks/>
            <a:stCxn id="13" idx="3"/>
          </p:cNvCxnSpPr>
          <p:nvPr/>
        </p:nvCxnSpPr>
        <p:spPr>
          <a:xfrm flipV="1">
            <a:off x="1319365" y="2895572"/>
            <a:ext cx="2873954" cy="2561930"/>
          </a:xfrm>
          <a:prstGeom prst="straightConnector1">
            <a:avLst/>
          </a:prstGeom>
          <a:ln>
            <a:solidFill>
              <a:srgbClr val="008DAA"/>
            </a:solidFill>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cxnSpLocks/>
          </p:cNvCxnSpPr>
          <p:nvPr/>
        </p:nvCxnSpPr>
        <p:spPr>
          <a:xfrm flipV="1">
            <a:off x="1319365" y="4334118"/>
            <a:ext cx="3056297" cy="1123383"/>
          </a:xfrm>
          <a:prstGeom prst="straightConnector1">
            <a:avLst/>
          </a:prstGeom>
          <a:ln>
            <a:solidFill>
              <a:srgbClr val="008DAA"/>
            </a:solidFill>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cxnSpLocks/>
            <a:stCxn id="13" idx="3"/>
          </p:cNvCxnSpPr>
          <p:nvPr/>
        </p:nvCxnSpPr>
        <p:spPr>
          <a:xfrm flipV="1">
            <a:off x="1319365" y="5200731"/>
            <a:ext cx="2873954" cy="256771"/>
          </a:xfrm>
          <a:prstGeom prst="straightConnector1">
            <a:avLst/>
          </a:prstGeom>
          <a:ln>
            <a:solidFill>
              <a:srgbClr val="008DAA"/>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65921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10"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srcRect/>
          <a:stretch/>
        </p:blipFill>
        <p:spPr bwMode="auto">
          <a:xfrm>
            <a:off x="1151662" y="293978"/>
            <a:ext cx="6546467" cy="605095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254580" y="450761"/>
            <a:ext cx="2279561" cy="954107"/>
          </a:xfrm>
          <a:prstGeom prst="rect">
            <a:avLst/>
          </a:prstGeom>
          <a:noFill/>
        </p:spPr>
        <p:txBody>
          <a:bodyPr wrap="square" rtlCol="0">
            <a:spAutoFit/>
          </a:bodyPr>
          <a:lstStyle/>
          <a:p>
            <a:r>
              <a:rPr lang="en-CA" sz="1400" b="1" dirty="0">
                <a:solidFill>
                  <a:srgbClr val="008DAA"/>
                </a:solidFill>
              </a:rPr>
              <a:t>Unclear/complete subject line: this email is a request for a meeting on a specific proposal</a:t>
            </a:r>
          </a:p>
        </p:txBody>
      </p:sp>
      <p:cxnSp>
        <p:nvCxnSpPr>
          <p:cNvPr id="4" name="Straight Arrow Connector 3"/>
          <p:cNvCxnSpPr/>
          <p:nvPr/>
        </p:nvCxnSpPr>
        <p:spPr>
          <a:xfrm flipH="1">
            <a:off x="4417454" y="953037"/>
            <a:ext cx="837126" cy="618186"/>
          </a:xfrm>
          <a:prstGeom prst="straightConnector1">
            <a:avLst/>
          </a:prstGeom>
          <a:ln>
            <a:solidFill>
              <a:srgbClr val="008DAA"/>
            </a:solidFill>
            <a:tailEnd type="triangle"/>
          </a:ln>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89038" y="953037"/>
            <a:ext cx="1049097" cy="1815882"/>
          </a:xfrm>
          <a:prstGeom prst="rect">
            <a:avLst/>
          </a:prstGeom>
          <a:solidFill>
            <a:schemeClr val="bg1"/>
          </a:solidFill>
        </p:spPr>
        <p:txBody>
          <a:bodyPr wrap="square" rtlCol="0">
            <a:spAutoFit/>
          </a:bodyPr>
          <a:lstStyle/>
          <a:p>
            <a:r>
              <a:rPr lang="en-CA" sz="1400" b="1" dirty="0">
                <a:solidFill>
                  <a:srgbClr val="008DAA"/>
                </a:solidFill>
              </a:rPr>
              <a:t>The opening statement identifies the main idea clearly and concisely</a:t>
            </a:r>
          </a:p>
        </p:txBody>
      </p:sp>
      <p:cxnSp>
        <p:nvCxnSpPr>
          <p:cNvPr id="6" name="Straight Arrow Connector 5"/>
          <p:cNvCxnSpPr>
            <a:cxnSpLocks/>
            <a:stCxn id="5" idx="3"/>
          </p:cNvCxnSpPr>
          <p:nvPr/>
        </p:nvCxnSpPr>
        <p:spPr>
          <a:xfrm>
            <a:off x="1138135" y="1860978"/>
            <a:ext cx="1073724" cy="417805"/>
          </a:xfrm>
          <a:prstGeom prst="straightConnector1">
            <a:avLst/>
          </a:prstGeom>
          <a:ln>
            <a:solidFill>
              <a:srgbClr val="008DAA"/>
            </a:solidFill>
            <a:tailEnd type="triangle"/>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0" y="3314757"/>
            <a:ext cx="1138135" cy="2677656"/>
          </a:xfrm>
          <a:prstGeom prst="rect">
            <a:avLst/>
          </a:prstGeom>
          <a:noFill/>
        </p:spPr>
        <p:txBody>
          <a:bodyPr wrap="square" rtlCol="0">
            <a:spAutoFit/>
          </a:bodyPr>
          <a:lstStyle/>
          <a:p>
            <a:r>
              <a:rPr lang="en-CA" sz="1400" b="1" dirty="0">
                <a:solidFill>
                  <a:srgbClr val="008DAA"/>
                </a:solidFill>
              </a:rPr>
              <a:t>The meeting items are gathered in one location and highlighted with bullets, making the key information easily accessible</a:t>
            </a:r>
          </a:p>
        </p:txBody>
      </p:sp>
      <p:sp>
        <p:nvSpPr>
          <p:cNvPr id="9" name="TextBox 8"/>
          <p:cNvSpPr txBox="1"/>
          <p:nvPr/>
        </p:nvSpPr>
        <p:spPr>
          <a:xfrm>
            <a:off x="7685738" y="1999793"/>
            <a:ext cx="1458262" cy="2031325"/>
          </a:xfrm>
          <a:prstGeom prst="rect">
            <a:avLst/>
          </a:prstGeom>
          <a:noFill/>
        </p:spPr>
        <p:txBody>
          <a:bodyPr wrap="square" rtlCol="0">
            <a:spAutoFit/>
          </a:bodyPr>
          <a:lstStyle/>
          <a:p>
            <a:r>
              <a:rPr lang="en-CA" sz="1400" b="1" dirty="0">
                <a:solidFill>
                  <a:srgbClr val="008DAA"/>
                </a:solidFill>
              </a:rPr>
              <a:t>This email includes the meeting time, providing all the information the reader will need to show up for the meeting (and prepare for it). </a:t>
            </a:r>
          </a:p>
        </p:txBody>
      </p:sp>
      <p:cxnSp>
        <p:nvCxnSpPr>
          <p:cNvPr id="11" name="Straight Arrow Connector 10"/>
          <p:cNvCxnSpPr/>
          <p:nvPr/>
        </p:nvCxnSpPr>
        <p:spPr>
          <a:xfrm flipH="1" flipV="1">
            <a:off x="4036053" y="2545492"/>
            <a:ext cx="3664558" cy="111211"/>
          </a:xfrm>
          <a:prstGeom prst="straightConnector1">
            <a:avLst/>
          </a:prstGeom>
          <a:ln>
            <a:solidFill>
              <a:srgbClr val="008DAA"/>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94542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Writing Process</a:t>
            </a:r>
          </a:p>
        </p:txBody>
      </p:sp>
      <p:sp>
        <p:nvSpPr>
          <p:cNvPr id="3" name="Content Placeholder 2"/>
          <p:cNvSpPr>
            <a:spLocks noGrp="1"/>
          </p:cNvSpPr>
          <p:nvPr>
            <p:ph idx="1"/>
          </p:nvPr>
        </p:nvSpPr>
        <p:spPr/>
        <p:txBody>
          <a:bodyPr/>
          <a:lstStyle/>
          <a:p>
            <a:r>
              <a:rPr lang="en-US" dirty="0"/>
              <a:t>Everything goes better if you have a plan; writing is no different.</a:t>
            </a:r>
          </a:p>
          <a:p>
            <a:r>
              <a:rPr lang="en-US" dirty="0"/>
              <a:t>Even short documents, like the emails we just looked at, work better if you work to a plan.</a:t>
            </a:r>
          </a:p>
        </p:txBody>
      </p:sp>
    </p:spTree>
    <p:extLst>
      <p:ext uri="{BB962C8B-B14F-4D97-AF65-F5344CB8AC3E}">
        <p14:creationId xmlns:p14="http://schemas.microsoft.com/office/powerpoint/2010/main" val="3123687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Writing Process, cont’d</a:t>
            </a:r>
            <a:endParaRPr lang="en-CA" dirty="0"/>
          </a:p>
        </p:txBody>
      </p:sp>
      <p:sp>
        <p:nvSpPr>
          <p:cNvPr id="3" name="Content Placeholder 2"/>
          <p:cNvSpPr>
            <a:spLocks noGrp="1"/>
          </p:cNvSpPr>
          <p:nvPr>
            <p:ph idx="1"/>
          </p:nvPr>
        </p:nvSpPr>
        <p:spPr/>
        <p:txBody>
          <a:bodyPr/>
          <a:lstStyle/>
          <a:p>
            <a:r>
              <a:rPr lang="en-US" dirty="0"/>
              <a:t>The writing process</a:t>
            </a:r>
          </a:p>
          <a:p>
            <a:pPr lvl="1"/>
            <a:r>
              <a:rPr lang="en-US" dirty="0"/>
              <a:t>Determine the purpose of your document.</a:t>
            </a:r>
          </a:p>
          <a:p>
            <a:pPr lvl="1"/>
            <a:r>
              <a:rPr lang="en-US" dirty="0"/>
              <a:t>Consider the audience.</a:t>
            </a:r>
          </a:p>
          <a:p>
            <a:pPr lvl="1"/>
            <a:r>
              <a:rPr lang="en-US" dirty="0"/>
              <a:t>Brainstorm the content.</a:t>
            </a:r>
          </a:p>
          <a:p>
            <a:pPr lvl="1"/>
            <a:r>
              <a:rPr lang="en-US" dirty="0"/>
              <a:t>Organize the content.</a:t>
            </a:r>
          </a:p>
          <a:p>
            <a:pPr lvl="1"/>
            <a:r>
              <a:rPr lang="en-US" dirty="0"/>
              <a:t>Determine the correct writing style.</a:t>
            </a:r>
          </a:p>
          <a:p>
            <a:pPr lvl="1"/>
            <a:r>
              <a:rPr lang="en-US" dirty="0"/>
              <a:t>Write the first draft quickly, without stopping.</a:t>
            </a:r>
          </a:p>
          <a:p>
            <a:pPr lvl="1"/>
            <a:r>
              <a:rPr lang="en-US" dirty="0"/>
              <a:t>Revise in stages.</a:t>
            </a:r>
          </a:p>
        </p:txBody>
      </p:sp>
    </p:spTree>
    <p:extLst>
      <p:ext uri="{BB962C8B-B14F-4D97-AF65-F5344CB8AC3E}">
        <p14:creationId xmlns:p14="http://schemas.microsoft.com/office/powerpoint/2010/main" val="2022796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Determine the Purpose</a:t>
            </a:r>
          </a:p>
        </p:txBody>
      </p:sp>
      <p:sp>
        <p:nvSpPr>
          <p:cNvPr id="3" name="Content Placeholder 2"/>
          <p:cNvSpPr>
            <a:spLocks noGrp="1"/>
          </p:cNvSpPr>
          <p:nvPr>
            <p:ph idx="1"/>
          </p:nvPr>
        </p:nvSpPr>
        <p:spPr/>
        <p:txBody>
          <a:bodyPr/>
          <a:lstStyle/>
          <a:p>
            <a:r>
              <a:rPr lang="en-US" dirty="0"/>
              <a:t>Know exactly what your document is intended to accomplish.</a:t>
            </a:r>
          </a:p>
          <a:p>
            <a:r>
              <a:rPr lang="en-US" dirty="0"/>
              <a:t>Focus on this purpose and exclude all information that is not relevant to it.</a:t>
            </a:r>
          </a:p>
          <a:p>
            <a:r>
              <a:rPr lang="en-US" dirty="0"/>
              <a:t>The purpose focuses the document and makes it easy to come up with a clear opening statement and subject line/heading.</a:t>
            </a:r>
          </a:p>
        </p:txBody>
      </p:sp>
    </p:spTree>
    <p:extLst>
      <p:ext uri="{BB962C8B-B14F-4D97-AF65-F5344CB8AC3E}">
        <p14:creationId xmlns:p14="http://schemas.microsoft.com/office/powerpoint/2010/main" val="507079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Consider the Audience</a:t>
            </a:r>
          </a:p>
        </p:txBody>
      </p:sp>
      <p:sp>
        <p:nvSpPr>
          <p:cNvPr id="3" name="Content Placeholder 2"/>
          <p:cNvSpPr>
            <a:spLocks noGrp="1"/>
          </p:cNvSpPr>
          <p:nvPr>
            <p:ph idx="1"/>
          </p:nvPr>
        </p:nvSpPr>
        <p:spPr/>
        <p:txBody>
          <a:bodyPr>
            <a:normAutofit/>
          </a:bodyPr>
          <a:lstStyle/>
          <a:p>
            <a:r>
              <a:rPr lang="en-US" dirty="0"/>
              <a:t>Different audiences require different kinds of information and/or persuasion.</a:t>
            </a:r>
          </a:p>
          <a:p>
            <a:pPr lvl="1"/>
            <a:r>
              <a:rPr lang="en-US" dirty="0"/>
              <a:t>Decision makers require managerial information: costs, outcomes, general procedures. Summaries help them get the gist of your document. Context helps them understand how your document fits into the organization’s work as a whole. </a:t>
            </a:r>
          </a:p>
          <a:p>
            <a:pPr lvl="1"/>
            <a:r>
              <a:rPr lang="en-US" dirty="0"/>
              <a:t>Experts require technical details and clear process descriptions. They have the technical know-how to assess the merit of your idea and its feasibility.  </a:t>
            </a:r>
          </a:p>
        </p:txBody>
      </p:sp>
    </p:spTree>
    <p:extLst>
      <p:ext uri="{BB962C8B-B14F-4D97-AF65-F5344CB8AC3E}">
        <p14:creationId xmlns:p14="http://schemas.microsoft.com/office/powerpoint/2010/main" val="3903209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2.	Consider the Audience, cont’d</a:t>
            </a:r>
            <a:endParaRPr lang="en-CA" dirty="0"/>
          </a:p>
        </p:txBody>
      </p:sp>
      <p:sp>
        <p:nvSpPr>
          <p:cNvPr id="3" name="Content Placeholder 2"/>
          <p:cNvSpPr>
            <a:spLocks noGrp="1"/>
          </p:cNvSpPr>
          <p:nvPr>
            <p:ph idx="1"/>
          </p:nvPr>
        </p:nvSpPr>
        <p:spPr/>
        <p:txBody>
          <a:bodyPr/>
          <a:lstStyle/>
          <a:p>
            <a:pPr lvl="1"/>
            <a:r>
              <a:rPr lang="en-US" dirty="0"/>
              <a:t>Agents implement the ideas in your document; they require clear instructions formatted for easy reference.</a:t>
            </a:r>
          </a:p>
          <a:p>
            <a:pPr lvl="1"/>
            <a:r>
              <a:rPr lang="en-US" dirty="0"/>
              <a:t>General readers are non-technical and may be outside your organization; they require definition of terms, clear descriptions of basic concepts and processes. </a:t>
            </a:r>
          </a:p>
        </p:txBody>
      </p:sp>
    </p:spTree>
    <p:extLst>
      <p:ext uri="{BB962C8B-B14F-4D97-AF65-F5344CB8AC3E}">
        <p14:creationId xmlns:p14="http://schemas.microsoft.com/office/powerpoint/2010/main" val="2238327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Brainstorm the Content	</a:t>
            </a:r>
          </a:p>
        </p:txBody>
      </p:sp>
      <p:sp>
        <p:nvSpPr>
          <p:cNvPr id="3" name="Content Placeholder 2"/>
          <p:cNvSpPr>
            <a:spLocks noGrp="1"/>
          </p:cNvSpPr>
          <p:nvPr>
            <p:ph idx="1"/>
          </p:nvPr>
        </p:nvSpPr>
        <p:spPr/>
        <p:txBody>
          <a:bodyPr/>
          <a:lstStyle/>
          <a:p>
            <a:r>
              <a:rPr lang="en-US"/>
              <a:t>Once you know what you want to accomplish and to whom you’re speaking, brainstorm the content.</a:t>
            </a:r>
          </a:p>
          <a:p>
            <a:r>
              <a:rPr lang="en-US"/>
              <a:t>Just set down the information that your particular reader(s) need(s) in order to understand what you need them to understand. </a:t>
            </a:r>
            <a:endParaRPr lang="en-US" dirty="0"/>
          </a:p>
        </p:txBody>
      </p:sp>
    </p:spTree>
    <p:extLst>
      <p:ext uri="{BB962C8B-B14F-4D97-AF65-F5344CB8AC3E}">
        <p14:creationId xmlns:p14="http://schemas.microsoft.com/office/powerpoint/2010/main" val="1723370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Organize the Content</a:t>
            </a:r>
          </a:p>
        </p:txBody>
      </p:sp>
      <p:sp>
        <p:nvSpPr>
          <p:cNvPr id="3" name="Content Placeholder 2"/>
          <p:cNvSpPr>
            <a:spLocks noGrp="1"/>
          </p:cNvSpPr>
          <p:nvPr>
            <p:ph idx="1"/>
          </p:nvPr>
        </p:nvSpPr>
        <p:spPr/>
        <p:txBody>
          <a:bodyPr/>
          <a:lstStyle/>
          <a:p>
            <a:r>
              <a:rPr lang="en-US"/>
              <a:t>Reorganize the brainstormed information for proper flow.</a:t>
            </a:r>
          </a:p>
          <a:p>
            <a:r>
              <a:rPr lang="en-US"/>
              <a:t>Correspondence is like a one-way conversation with your reader.</a:t>
            </a:r>
          </a:p>
          <a:p>
            <a:r>
              <a:rPr lang="en-US"/>
              <a:t>Reports tell stories.</a:t>
            </a:r>
            <a:endParaRPr lang="en-US" dirty="0"/>
          </a:p>
        </p:txBody>
      </p:sp>
    </p:spTree>
    <p:extLst>
      <p:ext uri="{BB962C8B-B14F-4D97-AF65-F5344CB8AC3E}">
        <p14:creationId xmlns:p14="http://schemas.microsoft.com/office/powerpoint/2010/main" val="3007074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rcRect/>
          <a:stretch/>
        </p:blipFill>
        <p:spPr>
          <a:xfrm>
            <a:off x="564133" y="625693"/>
            <a:ext cx="4459664" cy="5518834"/>
          </a:xfrm>
          <a:prstGeom prst="rect">
            <a:avLst/>
          </a:prstGeom>
        </p:spPr>
      </p:pic>
      <p:sp>
        <p:nvSpPr>
          <p:cNvPr id="2" name="TextBox 1"/>
          <p:cNvSpPr txBox="1"/>
          <p:nvPr/>
        </p:nvSpPr>
        <p:spPr>
          <a:xfrm>
            <a:off x="5255380" y="660763"/>
            <a:ext cx="3376246" cy="769441"/>
          </a:xfrm>
          <a:prstGeom prst="rect">
            <a:avLst/>
          </a:prstGeom>
          <a:noFill/>
        </p:spPr>
        <p:txBody>
          <a:bodyPr wrap="square" rtlCol="0">
            <a:spAutoFit/>
          </a:bodyPr>
          <a:lstStyle/>
          <a:p>
            <a:r>
              <a:rPr lang="en-US" sz="2200" dirty="0">
                <a:latin typeface="Garamond" panose="02020404030301010803" pitchFamily="18" charset="0"/>
              </a:rPr>
              <a:t>What do you want?</a:t>
            </a:r>
            <a:br>
              <a:rPr lang="en-US" sz="2200" dirty="0">
                <a:latin typeface="Garamond" panose="02020404030301010803" pitchFamily="18" charset="0"/>
              </a:rPr>
            </a:br>
            <a:r>
              <a:rPr lang="en-US" sz="2200" dirty="0">
                <a:latin typeface="Garamond" panose="02020404030301010803" pitchFamily="18" charset="0"/>
              </a:rPr>
              <a:t>How can I help you?</a:t>
            </a:r>
          </a:p>
        </p:txBody>
      </p:sp>
      <p:sp>
        <p:nvSpPr>
          <p:cNvPr id="4" name="TextBox 3"/>
          <p:cNvSpPr txBox="1"/>
          <p:nvPr/>
        </p:nvSpPr>
        <p:spPr>
          <a:xfrm>
            <a:off x="5255380" y="1730870"/>
            <a:ext cx="3376246" cy="1107996"/>
          </a:xfrm>
          <a:prstGeom prst="rect">
            <a:avLst/>
          </a:prstGeom>
          <a:noFill/>
        </p:spPr>
        <p:txBody>
          <a:bodyPr wrap="square" rtlCol="0">
            <a:spAutoFit/>
          </a:bodyPr>
          <a:lstStyle/>
          <a:p>
            <a:r>
              <a:rPr lang="en-US" sz="2200" dirty="0">
                <a:latin typeface="Garamond" panose="02020404030301010803" pitchFamily="18" charset="0"/>
              </a:rPr>
              <a:t>Why are you telling me this?</a:t>
            </a:r>
          </a:p>
          <a:p>
            <a:r>
              <a:rPr lang="en-US" sz="2200" dirty="0">
                <a:latin typeface="Garamond" panose="02020404030301010803" pitchFamily="18" charset="0"/>
              </a:rPr>
              <a:t>What’s this got to do with me?</a:t>
            </a:r>
          </a:p>
        </p:txBody>
      </p:sp>
      <p:sp>
        <p:nvSpPr>
          <p:cNvPr id="5" name="TextBox 4"/>
          <p:cNvSpPr txBox="1"/>
          <p:nvPr/>
        </p:nvSpPr>
        <p:spPr>
          <a:xfrm>
            <a:off x="5255380" y="3128301"/>
            <a:ext cx="3376246" cy="1107996"/>
          </a:xfrm>
          <a:prstGeom prst="rect">
            <a:avLst/>
          </a:prstGeom>
          <a:noFill/>
        </p:spPr>
        <p:txBody>
          <a:bodyPr wrap="square" rtlCol="0">
            <a:spAutoFit/>
          </a:bodyPr>
          <a:lstStyle/>
          <a:p>
            <a:r>
              <a:rPr lang="en-US" sz="2200" dirty="0">
                <a:latin typeface="Garamond" panose="02020404030301010803" pitchFamily="18" charset="0"/>
              </a:rPr>
              <a:t>Okay, now tell me exactly what happened or exactly what you need.</a:t>
            </a:r>
          </a:p>
        </p:txBody>
      </p:sp>
      <p:sp>
        <p:nvSpPr>
          <p:cNvPr id="6" name="TextBox 5"/>
          <p:cNvSpPr txBox="1"/>
          <p:nvPr/>
        </p:nvSpPr>
        <p:spPr>
          <a:xfrm>
            <a:off x="5255380" y="4532424"/>
            <a:ext cx="3376246" cy="1107996"/>
          </a:xfrm>
          <a:prstGeom prst="rect">
            <a:avLst/>
          </a:prstGeom>
          <a:noFill/>
        </p:spPr>
        <p:txBody>
          <a:bodyPr wrap="square" rtlCol="0">
            <a:spAutoFit/>
          </a:bodyPr>
          <a:lstStyle/>
          <a:p>
            <a:r>
              <a:rPr lang="en-US" sz="2200" dirty="0">
                <a:latin typeface="Garamond" panose="02020404030301010803" pitchFamily="18" charset="0"/>
              </a:rPr>
              <a:t>What have you done about this? What do you need me (or someone else) to do?</a:t>
            </a:r>
          </a:p>
        </p:txBody>
      </p:sp>
      <p:cxnSp>
        <p:nvCxnSpPr>
          <p:cNvPr id="8" name="Straight Arrow Connector 7"/>
          <p:cNvCxnSpPr/>
          <p:nvPr/>
        </p:nvCxnSpPr>
        <p:spPr>
          <a:xfrm flipH="1">
            <a:off x="3252347" y="980820"/>
            <a:ext cx="2003033" cy="52654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4" idx="1"/>
          </p:cNvCxnSpPr>
          <p:nvPr/>
        </p:nvCxnSpPr>
        <p:spPr>
          <a:xfrm flipH="1">
            <a:off x="3871842" y="2284868"/>
            <a:ext cx="1383538" cy="25645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H="1">
            <a:off x="3706643" y="3469007"/>
            <a:ext cx="1548737" cy="3097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H="1" flipV="1">
            <a:off x="4006066" y="4532424"/>
            <a:ext cx="1249314" cy="30973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21564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The role of writing in the technical workplace</a:t>
            </a:r>
          </a:p>
          <a:p>
            <a:r>
              <a:rPr lang="en-US" dirty="0"/>
              <a:t>Why you can learn to write well</a:t>
            </a:r>
          </a:p>
          <a:p>
            <a:r>
              <a:rPr lang="en-US" dirty="0"/>
              <a:t>What makes for good technical writing</a:t>
            </a:r>
          </a:p>
          <a:p>
            <a:r>
              <a:rPr lang="en-US" dirty="0"/>
              <a:t>The writing (and editing) process</a:t>
            </a:r>
          </a:p>
        </p:txBody>
      </p:sp>
    </p:spTree>
    <p:extLst>
      <p:ext uri="{BB962C8B-B14F-4D97-AF65-F5344CB8AC3E}">
        <p14:creationId xmlns:p14="http://schemas.microsoft.com/office/powerpoint/2010/main" val="860328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rcRect/>
          <a:stretch/>
        </p:blipFill>
        <p:spPr>
          <a:xfrm>
            <a:off x="561213" y="596599"/>
            <a:ext cx="4521850" cy="5595790"/>
          </a:xfrm>
          <a:prstGeom prst="rect">
            <a:avLst/>
          </a:prstGeom>
        </p:spPr>
      </p:pic>
      <p:sp>
        <p:nvSpPr>
          <p:cNvPr id="3" name="TextBox 2"/>
          <p:cNvSpPr txBox="1"/>
          <p:nvPr/>
        </p:nvSpPr>
        <p:spPr>
          <a:xfrm>
            <a:off x="5172781" y="887900"/>
            <a:ext cx="3438195" cy="769441"/>
          </a:xfrm>
          <a:prstGeom prst="rect">
            <a:avLst/>
          </a:prstGeom>
          <a:noFill/>
        </p:spPr>
        <p:txBody>
          <a:bodyPr wrap="square" rtlCol="0">
            <a:spAutoFit/>
          </a:bodyPr>
          <a:lstStyle/>
          <a:p>
            <a:r>
              <a:rPr lang="en-US" sz="2200" dirty="0">
                <a:latin typeface="Garamond" panose="02020404030301010803" pitchFamily="18" charset="0"/>
              </a:rPr>
              <a:t>The main point(s), called the summary in a report.</a:t>
            </a:r>
          </a:p>
        </p:txBody>
      </p:sp>
      <p:sp>
        <p:nvSpPr>
          <p:cNvPr id="4" name="TextBox 3"/>
          <p:cNvSpPr txBox="1"/>
          <p:nvPr/>
        </p:nvSpPr>
        <p:spPr>
          <a:xfrm>
            <a:off x="5172781" y="1876579"/>
            <a:ext cx="3438195" cy="1107996"/>
          </a:xfrm>
          <a:prstGeom prst="rect">
            <a:avLst/>
          </a:prstGeom>
          <a:noFill/>
        </p:spPr>
        <p:txBody>
          <a:bodyPr wrap="square" rtlCol="0">
            <a:spAutoFit/>
          </a:bodyPr>
          <a:lstStyle/>
          <a:p>
            <a:r>
              <a:rPr lang="en-US" sz="2200" dirty="0">
                <a:latin typeface="Garamond" panose="02020404030301010803" pitchFamily="18" charset="0"/>
              </a:rPr>
              <a:t>Context or background for the report; tells how the report came to be written.</a:t>
            </a:r>
          </a:p>
        </p:txBody>
      </p:sp>
      <p:sp>
        <p:nvSpPr>
          <p:cNvPr id="5" name="TextBox 4"/>
          <p:cNvSpPr txBox="1"/>
          <p:nvPr/>
        </p:nvSpPr>
        <p:spPr>
          <a:xfrm>
            <a:off x="5172781" y="3239402"/>
            <a:ext cx="3438195" cy="1107996"/>
          </a:xfrm>
          <a:prstGeom prst="rect">
            <a:avLst/>
          </a:prstGeom>
          <a:noFill/>
        </p:spPr>
        <p:txBody>
          <a:bodyPr wrap="square" rtlCol="0">
            <a:spAutoFit/>
          </a:bodyPr>
          <a:lstStyle/>
          <a:p>
            <a:r>
              <a:rPr lang="en-US" sz="2200" dirty="0">
                <a:latin typeface="Garamond" panose="02020404030301010803" pitchFamily="18" charset="0"/>
              </a:rPr>
              <a:t>All the relevant facts, findings, and specifics of the report situation. </a:t>
            </a:r>
          </a:p>
        </p:txBody>
      </p:sp>
      <p:sp>
        <p:nvSpPr>
          <p:cNvPr id="6" name="TextBox 5"/>
          <p:cNvSpPr txBox="1"/>
          <p:nvPr/>
        </p:nvSpPr>
        <p:spPr>
          <a:xfrm>
            <a:off x="5172781" y="4594370"/>
            <a:ext cx="3438195" cy="1107996"/>
          </a:xfrm>
          <a:prstGeom prst="rect">
            <a:avLst/>
          </a:prstGeom>
          <a:noFill/>
        </p:spPr>
        <p:txBody>
          <a:bodyPr wrap="square" rtlCol="0">
            <a:spAutoFit/>
          </a:bodyPr>
          <a:lstStyle/>
          <a:p>
            <a:r>
              <a:rPr lang="en-US" sz="2200" dirty="0">
                <a:latin typeface="Garamond" panose="02020404030301010803" pitchFamily="18" charset="0"/>
              </a:rPr>
              <a:t>What needs to happen next. What you have done or what you need the reader to do.</a:t>
            </a:r>
          </a:p>
        </p:txBody>
      </p:sp>
      <p:cxnSp>
        <p:nvCxnSpPr>
          <p:cNvPr id="8" name="Straight Arrow Connector 7"/>
          <p:cNvCxnSpPr/>
          <p:nvPr/>
        </p:nvCxnSpPr>
        <p:spPr>
          <a:xfrm flipH="1">
            <a:off x="3118123" y="1125362"/>
            <a:ext cx="2054658" cy="48524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4" idx="1"/>
          </p:cNvCxnSpPr>
          <p:nvPr/>
        </p:nvCxnSpPr>
        <p:spPr>
          <a:xfrm flipH="1">
            <a:off x="3758269" y="2430577"/>
            <a:ext cx="1414512" cy="10923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H="1" flipV="1">
            <a:off x="3655019" y="3510305"/>
            <a:ext cx="1517762" cy="28309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6" idx="1"/>
          </p:cNvCxnSpPr>
          <p:nvPr/>
        </p:nvCxnSpPr>
        <p:spPr>
          <a:xfrm flipH="1" flipV="1">
            <a:off x="3913143" y="4491126"/>
            <a:ext cx="1259638" cy="65724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72657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Determine the Style</a:t>
            </a:r>
          </a:p>
        </p:txBody>
      </p:sp>
      <p:sp>
        <p:nvSpPr>
          <p:cNvPr id="3" name="Content Placeholder 2"/>
          <p:cNvSpPr>
            <a:spLocks noGrp="1"/>
          </p:cNvSpPr>
          <p:nvPr>
            <p:ph idx="1"/>
          </p:nvPr>
        </p:nvSpPr>
        <p:spPr/>
        <p:txBody>
          <a:bodyPr/>
          <a:lstStyle/>
          <a:p>
            <a:r>
              <a:rPr lang="en-US"/>
              <a:t>Some situations require greater formality.</a:t>
            </a:r>
          </a:p>
          <a:p>
            <a:r>
              <a:rPr lang="en-US"/>
              <a:t>If you were speaking to your reader (instead of writing), how formally would you speak?</a:t>
            </a:r>
          </a:p>
          <a:p>
            <a:r>
              <a:rPr lang="en-US"/>
              <a:t>Use much the same tone in your writing.</a:t>
            </a:r>
          </a:p>
          <a:p>
            <a:r>
              <a:rPr lang="en-US"/>
              <a:t>Remember though, that all writing in business is more formal than emails sent to friends. </a:t>
            </a:r>
            <a:endParaRPr lang="en-US" dirty="0"/>
          </a:p>
        </p:txBody>
      </p:sp>
    </p:spTree>
    <p:extLst>
      <p:ext uri="{BB962C8B-B14F-4D97-AF65-F5344CB8AC3E}">
        <p14:creationId xmlns:p14="http://schemas.microsoft.com/office/powerpoint/2010/main" val="229781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Write the First Draft Quickly</a:t>
            </a:r>
          </a:p>
        </p:txBody>
      </p:sp>
      <p:sp>
        <p:nvSpPr>
          <p:cNvPr id="3" name="Content Placeholder 2"/>
          <p:cNvSpPr>
            <a:spLocks noGrp="1"/>
          </p:cNvSpPr>
          <p:nvPr>
            <p:ph idx="1"/>
          </p:nvPr>
        </p:nvSpPr>
        <p:spPr/>
        <p:txBody>
          <a:bodyPr/>
          <a:lstStyle/>
          <a:p>
            <a:r>
              <a:rPr lang="en-US" dirty="0"/>
              <a:t>You now know what you are going to write, in what order, and in what tone.</a:t>
            </a:r>
          </a:p>
          <a:p>
            <a:r>
              <a:rPr lang="en-US" dirty="0"/>
              <a:t>Now imagine yourself sitting across the desk from your reader and write your first draft quickly and without stopping to edit.</a:t>
            </a:r>
          </a:p>
          <a:p>
            <a:r>
              <a:rPr lang="en-US" dirty="0"/>
              <a:t>Write pretty much what you would say. </a:t>
            </a:r>
          </a:p>
          <a:p>
            <a:r>
              <a:rPr lang="en-US" dirty="0"/>
              <a:t>Your first draft should flow pretty smoothly.</a:t>
            </a:r>
          </a:p>
        </p:txBody>
      </p:sp>
    </p:spTree>
    <p:extLst>
      <p:ext uri="{BB962C8B-B14F-4D97-AF65-F5344CB8AC3E}">
        <p14:creationId xmlns:p14="http://schemas.microsoft.com/office/powerpoint/2010/main" val="3494280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30055"/>
          </a:xfrm>
        </p:spPr>
        <p:txBody>
          <a:bodyPr>
            <a:normAutofit/>
          </a:bodyPr>
          <a:lstStyle/>
          <a:p>
            <a:r>
              <a:rPr lang="en-US" dirty="0"/>
              <a:t>7.	Revise in Four Stages</a:t>
            </a:r>
          </a:p>
        </p:txBody>
      </p:sp>
      <p:sp>
        <p:nvSpPr>
          <p:cNvPr id="3" name="Content Placeholder 2"/>
          <p:cNvSpPr>
            <a:spLocks noGrp="1"/>
          </p:cNvSpPr>
          <p:nvPr>
            <p:ph idx="1"/>
          </p:nvPr>
        </p:nvSpPr>
        <p:spPr>
          <a:xfrm>
            <a:off x="457200" y="1417638"/>
            <a:ext cx="8229600" cy="4845139"/>
          </a:xfrm>
        </p:spPr>
        <p:txBody>
          <a:bodyPr>
            <a:normAutofit fontScale="92500" lnSpcReduction="20000"/>
          </a:bodyPr>
          <a:lstStyle/>
          <a:p>
            <a:r>
              <a:rPr lang="en-US" dirty="0"/>
              <a:t>All writing requires editing.</a:t>
            </a:r>
          </a:p>
          <a:p>
            <a:r>
              <a:rPr lang="en-US" dirty="0"/>
              <a:t>Edit in four stages, proceeding from large changes to small:</a:t>
            </a:r>
          </a:p>
          <a:p>
            <a:pPr marL="971550" lvl="1" indent="-514350">
              <a:buFont typeface="+mj-lt"/>
              <a:buAutoNum type="arabicPeriod"/>
            </a:pPr>
            <a:r>
              <a:rPr lang="en-US" dirty="0"/>
              <a:t>Substantive editing: Adjust and reorganize the content, if necessary.</a:t>
            </a:r>
          </a:p>
          <a:p>
            <a:pPr marL="971550" lvl="1" indent="-514350">
              <a:buFont typeface="+mj-lt"/>
              <a:buAutoNum type="arabicPeriod"/>
            </a:pPr>
            <a:r>
              <a:rPr lang="en-US" dirty="0"/>
              <a:t>Stylistic editing: Create proper style and tone, and ensure clarity.</a:t>
            </a:r>
          </a:p>
          <a:p>
            <a:pPr marL="971550" lvl="1" indent="-514350">
              <a:buFont typeface="+mj-lt"/>
              <a:buAutoNum type="arabicPeriod"/>
            </a:pPr>
            <a:r>
              <a:rPr lang="en-US" dirty="0"/>
              <a:t>Copy editing: Edit for grammar, punctuation, and mechanics.</a:t>
            </a:r>
          </a:p>
          <a:p>
            <a:pPr marL="971550" lvl="1" indent="-514350">
              <a:spcAft>
                <a:spcPts val="600"/>
              </a:spcAft>
              <a:buFont typeface="+mj-lt"/>
              <a:buAutoNum type="arabicPeriod"/>
            </a:pPr>
            <a:r>
              <a:rPr lang="en-US" dirty="0"/>
              <a:t>Proofreading: Format the document.</a:t>
            </a:r>
          </a:p>
          <a:p>
            <a:r>
              <a:rPr lang="en-US" dirty="0"/>
              <a:t>There’s no point in editing sentences for style before you’ve made sure they appear in the proper place within the document, no point in worrying about punctuation before you’ve put all your words in place. </a:t>
            </a:r>
          </a:p>
          <a:p>
            <a:endParaRPr lang="en-US" dirty="0"/>
          </a:p>
        </p:txBody>
      </p:sp>
    </p:spTree>
    <p:extLst>
      <p:ext uri="{BB962C8B-B14F-4D97-AF65-F5344CB8AC3E}">
        <p14:creationId xmlns:p14="http://schemas.microsoft.com/office/powerpoint/2010/main" val="464183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Word</a:t>
            </a:r>
          </a:p>
        </p:txBody>
      </p:sp>
      <p:sp>
        <p:nvSpPr>
          <p:cNvPr id="3" name="Content Placeholder 2"/>
          <p:cNvSpPr>
            <a:spLocks noGrp="1"/>
          </p:cNvSpPr>
          <p:nvPr>
            <p:ph idx="1"/>
          </p:nvPr>
        </p:nvSpPr>
        <p:spPr/>
        <p:txBody>
          <a:bodyPr/>
          <a:lstStyle/>
          <a:p>
            <a:r>
              <a:rPr lang="en-US" dirty="0"/>
              <a:t>Writing well is not magic, but a learnable technique.</a:t>
            </a:r>
          </a:p>
          <a:p>
            <a:r>
              <a:rPr lang="en-US" dirty="0"/>
              <a:t>Employ the writing guidelines from today’s lecture and in the lectures on sentences (Chapter 2) and paragraphs (Chapter 3) and your writing is guaranteed to improve. </a:t>
            </a:r>
          </a:p>
        </p:txBody>
      </p:sp>
    </p:spTree>
    <p:extLst>
      <p:ext uri="{BB962C8B-B14F-4D97-AF65-F5344CB8AC3E}">
        <p14:creationId xmlns:p14="http://schemas.microsoft.com/office/powerpoint/2010/main" val="1160309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Extent of Writing in the </a:t>
            </a:r>
            <a:br>
              <a:rPr lang="en-US" dirty="0"/>
            </a:br>
            <a:r>
              <a:rPr lang="en-US" dirty="0"/>
              <a:t>Technical Workplace</a:t>
            </a:r>
          </a:p>
        </p:txBody>
      </p:sp>
      <p:sp>
        <p:nvSpPr>
          <p:cNvPr id="3" name="Content Placeholder 2"/>
          <p:cNvSpPr>
            <a:spLocks noGrp="1"/>
          </p:cNvSpPr>
          <p:nvPr>
            <p:ph idx="1"/>
          </p:nvPr>
        </p:nvSpPr>
        <p:spPr/>
        <p:txBody>
          <a:bodyPr/>
          <a:lstStyle/>
          <a:p>
            <a:r>
              <a:rPr lang="en-US"/>
              <a:t>Continual need for record keeping</a:t>
            </a:r>
          </a:p>
          <a:p>
            <a:pPr lvl="1"/>
            <a:r>
              <a:rPr lang="en-US"/>
              <a:t>You can’t remember everything that you’ve done.</a:t>
            </a:r>
          </a:p>
          <a:p>
            <a:pPr lvl="1"/>
            <a:r>
              <a:rPr lang="en-US"/>
              <a:t>You can’t always be there to tell others what you’ve done.</a:t>
            </a:r>
          </a:p>
          <a:p>
            <a:pPr lvl="1"/>
            <a:r>
              <a:rPr lang="en-US"/>
              <a:t>Your reports form a permanent record of your work and decisions so that others in your organization can benefit. </a:t>
            </a:r>
            <a:endParaRPr lang="en-US" dirty="0"/>
          </a:p>
        </p:txBody>
      </p:sp>
    </p:spTree>
    <p:extLst>
      <p:ext uri="{BB962C8B-B14F-4D97-AF65-F5344CB8AC3E}">
        <p14:creationId xmlns:p14="http://schemas.microsoft.com/office/powerpoint/2010/main" val="621042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The Extent of Writing in the </a:t>
            </a:r>
            <a:br>
              <a:rPr lang="en-US" dirty="0"/>
            </a:br>
            <a:r>
              <a:rPr lang="en-US" dirty="0"/>
              <a:t>Technical Workplace, cont’d</a:t>
            </a:r>
            <a:endParaRPr lang="en-CA" dirty="0"/>
          </a:p>
        </p:txBody>
      </p:sp>
      <p:sp>
        <p:nvSpPr>
          <p:cNvPr id="3" name="Content Placeholder 2"/>
          <p:cNvSpPr>
            <a:spLocks noGrp="1"/>
          </p:cNvSpPr>
          <p:nvPr>
            <p:ph idx="1"/>
          </p:nvPr>
        </p:nvSpPr>
        <p:spPr/>
        <p:txBody>
          <a:bodyPr/>
          <a:lstStyle/>
          <a:p>
            <a:r>
              <a:rPr lang="en-US"/>
              <a:t>Your documentation will be used to add to the store of knowledge and experience within your firm and your industry.</a:t>
            </a:r>
          </a:p>
          <a:p>
            <a:r>
              <a:rPr lang="en-US"/>
              <a:t>Reports record the due diligence with which you’ve performed your tasks, which may have legal implications, may be required to legitimize your findings, may be used to do billing, and so on. </a:t>
            </a:r>
            <a:endParaRPr lang="en-US" dirty="0"/>
          </a:p>
        </p:txBody>
      </p:sp>
    </p:spTree>
    <p:extLst>
      <p:ext uri="{BB962C8B-B14F-4D97-AF65-F5344CB8AC3E}">
        <p14:creationId xmlns:p14="http://schemas.microsoft.com/office/powerpoint/2010/main" val="2376759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74952"/>
            <a:ext cx="8229600" cy="1143000"/>
          </a:xfrm>
        </p:spPr>
        <p:txBody>
          <a:bodyPr>
            <a:normAutofit fontScale="90000"/>
          </a:bodyPr>
          <a:lstStyle/>
          <a:p>
            <a:r>
              <a:rPr lang="en-US" dirty="0"/>
              <a:t>The Extent of Writing in the </a:t>
            </a:r>
            <a:br>
              <a:rPr lang="en-US" dirty="0"/>
            </a:br>
            <a:r>
              <a:rPr lang="en-US" dirty="0"/>
              <a:t>Technical Workplace, cont’d</a:t>
            </a:r>
            <a:endParaRPr lang="en-CA" dirty="0"/>
          </a:p>
        </p:txBody>
      </p:sp>
      <p:sp>
        <p:nvSpPr>
          <p:cNvPr id="3" name="Content Placeholder 2"/>
          <p:cNvSpPr>
            <a:spLocks noGrp="1"/>
          </p:cNvSpPr>
          <p:nvPr>
            <p:ph idx="1"/>
          </p:nvPr>
        </p:nvSpPr>
        <p:spPr>
          <a:xfrm>
            <a:off x="224287" y="1513935"/>
            <a:ext cx="8695426" cy="4658265"/>
          </a:xfrm>
        </p:spPr>
        <p:txBody>
          <a:bodyPr>
            <a:normAutofit fontScale="92500"/>
          </a:bodyPr>
          <a:lstStyle/>
          <a:p>
            <a:r>
              <a:rPr lang="en-US" dirty="0"/>
              <a:t>The technical workplace works on the free and continual flow of information and must be widely available. Your reports become part of the technical conversation within your company, organization, profession, and even your society. </a:t>
            </a:r>
          </a:p>
          <a:p>
            <a:r>
              <a:rPr lang="en-US" dirty="0"/>
              <a:t>Record keeping and reporting takes place at every step of a job or project: from inspiration to requests for proposals, to proposals, to acceptance and contract signing, to progress reports, completion reports, and so on. </a:t>
            </a:r>
          </a:p>
          <a:p>
            <a:r>
              <a:rPr lang="en-US" dirty="0"/>
              <a:t>All the research you do on any project will be courtesy of the writings of others. </a:t>
            </a:r>
          </a:p>
        </p:txBody>
      </p:sp>
    </p:spTree>
    <p:extLst>
      <p:ext uri="{BB962C8B-B14F-4D97-AF65-F5344CB8AC3E}">
        <p14:creationId xmlns:p14="http://schemas.microsoft.com/office/powerpoint/2010/main" val="2527997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The Extent of Writing in the </a:t>
            </a:r>
            <a:br>
              <a:rPr lang="en-US" dirty="0"/>
            </a:br>
            <a:r>
              <a:rPr lang="en-US" dirty="0"/>
              <a:t>Technical Workplace, cont’d</a:t>
            </a:r>
            <a:endParaRPr lang="en-CA" dirty="0"/>
          </a:p>
        </p:txBody>
      </p:sp>
      <p:sp>
        <p:nvSpPr>
          <p:cNvPr id="3" name="Content Placeholder 2"/>
          <p:cNvSpPr>
            <a:spLocks noGrp="1"/>
          </p:cNvSpPr>
          <p:nvPr>
            <p:ph idx="1"/>
          </p:nvPr>
        </p:nvSpPr>
        <p:spPr/>
        <p:txBody>
          <a:bodyPr/>
          <a:lstStyle/>
          <a:p>
            <a:r>
              <a:rPr lang="en-US" dirty="0"/>
              <a:t>For these vital reasons, technical professionals spend between 20% and 40% of their workday writing, depending on the industry and their position. </a:t>
            </a:r>
          </a:p>
          <a:p>
            <a:r>
              <a:rPr lang="en-US" dirty="0"/>
              <a:t>Writing is an integral, indispensable part of every technical person’s toolbox. </a:t>
            </a:r>
          </a:p>
          <a:p>
            <a:r>
              <a:rPr lang="en-US" dirty="0"/>
              <a:t>Without the ability to write, you are unlikely to succeed in your field. </a:t>
            </a:r>
          </a:p>
        </p:txBody>
      </p:sp>
    </p:spTree>
    <p:extLst>
      <p:ext uri="{BB962C8B-B14F-4D97-AF65-F5344CB8AC3E}">
        <p14:creationId xmlns:p14="http://schemas.microsoft.com/office/powerpoint/2010/main" val="1099237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Technical Writing Isn’t </a:t>
            </a:r>
            <a:br>
              <a:rPr lang="en-US" dirty="0"/>
            </a:br>
            <a:r>
              <a:rPr lang="en-US" dirty="0"/>
              <a:t>Like Literary Writing</a:t>
            </a:r>
          </a:p>
        </p:txBody>
      </p:sp>
      <p:sp>
        <p:nvSpPr>
          <p:cNvPr id="3" name="Content Placeholder 2"/>
          <p:cNvSpPr>
            <a:spLocks noGrp="1"/>
          </p:cNvSpPr>
          <p:nvPr>
            <p:ph idx="1"/>
          </p:nvPr>
        </p:nvSpPr>
        <p:spPr/>
        <p:txBody>
          <a:bodyPr>
            <a:normAutofit/>
          </a:bodyPr>
          <a:lstStyle/>
          <a:p>
            <a:r>
              <a:rPr lang="en-US" dirty="0"/>
              <a:t>Writing is not a gift; it’s a craft.</a:t>
            </a:r>
          </a:p>
          <a:p>
            <a:r>
              <a:rPr lang="en-US" dirty="0"/>
              <a:t>It follows rules and is improved by simple guidelines.</a:t>
            </a:r>
          </a:p>
          <a:p>
            <a:r>
              <a:rPr lang="en-US" dirty="0"/>
              <a:t>Technical writing shouldn’t be fancy; it just needs to convey information clearly.</a:t>
            </a:r>
          </a:p>
          <a:p>
            <a:r>
              <a:rPr lang="en-US" dirty="0"/>
              <a:t>We use the simplest words and shortest phrases we can; we don’t worry about repetitive language.</a:t>
            </a:r>
          </a:p>
          <a:p>
            <a:r>
              <a:rPr lang="en-US" dirty="0"/>
              <a:t>We never use more words than necessary; we don’t pad for length or use difficult language to impress. </a:t>
            </a:r>
          </a:p>
        </p:txBody>
      </p:sp>
    </p:spTree>
    <p:extLst>
      <p:ext uri="{BB962C8B-B14F-4D97-AF65-F5344CB8AC3E}">
        <p14:creationId xmlns:p14="http://schemas.microsoft.com/office/powerpoint/2010/main" val="1065993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Technical Writing Isn’t </a:t>
            </a:r>
            <a:br>
              <a:rPr lang="en-US" dirty="0"/>
            </a:br>
            <a:r>
              <a:rPr lang="en-US" dirty="0"/>
              <a:t>Like Literary Writing, cont’d</a:t>
            </a:r>
            <a:endParaRPr lang="en-CA" dirty="0"/>
          </a:p>
        </p:txBody>
      </p:sp>
      <p:sp>
        <p:nvSpPr>
          <p:cNvPr id="3" name="Content Placeholder 2"/>
          <p:cNvSpPr>
            <a:spLocks noGrp="1"/>
          </p:cNvSpPr>
          <p:nvPr>
            <p:ph idx="1"/>
          </p:nvPr>
        </p:nvSpPr>
        <p:spPr/>
        <p:txBody>
          <a:bodyPr/>
          <a:lstStyle/>
          <a:p>
            <a:r>
              <a:rPr lang="en-US"/>
              <a:t>As a technical or scientific person, you are well suited to such a no-nonsense communication style. </a:t>
            </a:r>
          </a:p>
          <a:p>
            <a:r>
              <a:rPr lang="en-US"/>
              <a:t>You are also well suited to working along guidelines and best practices. </a:t>
            </a:r>
            <a:endParaRPr lang="en-US" dirty="0"/>
          </a:p>
        </p:txBody>
      </p:sp>
    </p:spTree>
    <p:extLst>
      <p:ext uri="{BB962C8B-B14F-4D97-AF65-F5344CB8AC3E}">
        <p14:creationId xmlns:p14="http://schemas.microsoft.com/office/powerpoint/2010/main" val="2098661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Attributes of Technical Writing</a:t>
            </a:r>
          </a:p>
        </p:txBody>
      </p:sp>
      <p:sp>
        <p:nvSpPr>
          <p:cNvPr id="3" name="Content Placeholder 2"/>
          <p:cNvSpPr>
            <a:spLocks noGrp="1"/>
          </p:cNvSpPr>
          <p:nvPr>
            <p:ph idx="1"/>
          </p:nvPr>
        </p:nvSpPr>
        <p:spPr>
          <a:xfrm>
            <a:off x="457200" y="1417638"/>
            <a:ext cx="8229600" cy="4803548"/>
          </a:xfrm>
        </p:spPr>
        <p:txBody>
          <a:bodyPr>
            <a:normAutofit fontScale="92500" lnSpcReduction="10000"/>
          </a:bodyPr>
          <a:lstStyle/>
          <a:p>
            <a:r>
              <a:rPr lang="en-US" b="1" dirty="0">
                <a:solidFill>
                  <a:srgbClr val="002060"/>
                </a:solidFill>
              </a:rPr>
              <a:t>Clarity: </a:t>
            </a:r>
            <a:r>
              <a:rPr lang="en-US" dirty="0"/>
              <a:t>must be understood the first time it is read by its intended audience</a:t>
            </a:r>
          </a:p>
          <a:p>
            <a:r>
              <a:rPr lang="en-US" b="1" dirty="0">
                <a:solidFill>
                  <a:srgbClr val="002060"/>
                </a:solidFill>
              </a:rPr>
              <a:t>Completeness: </a:t>
            </a:r>
            <a:r>
              <a:rPr lang="en-US" dirty="0"/>
              <a:t>must contain all the necessary information for the audience to understand a situation and follow up on it</a:t>
            </a:r>
          </a:p>
          <a:p>
            <a:r>
              <a:rPr lang="en-US" b="1" dirty="0">
                <a:solidFill>
                  <a:srgbClr val="002060"/>
                </a:solidFill>
              </a:rPr>
              <a:t>Conciseness: </a:t>
            </a:r>
            <a:r>
              <a:rPr lang="en-US" dirty="0"/>
              <a:t>must be clear, be complete, but do so in as few words as necessary</a:t>
            </a:r>
          </a:p>
          <a:p>
            <a:r>
              <a:rPr lang="en-US" b="1" dirty="0">
                <a:solidFill>
                  <a:srgbClr val="002060"/>
                </a:solidFill>
              </a:rPr>
              <a:t>Accessibility: </a:t>
            </a:r>
            <a:r>
              <a:rPr lang="en-US" dirty="0"/>
              <a:t>must be organized and tagged (headings, bullets, and the like) to make information easy to find</a:t>
            </a:r>
          </a:p>
          <a:p>
            <a:r>
              <a:rPr lang="en-US" b="1" dirty="0">
                <a:solidFill>
                  <a:srgbClr val="002060"/>
                </a:solidFill>
              </a:rPr>
              <a:t>Accuracy: </a:t>
            </a:r>
            <a:r>
              <a:rPr lang="en-US" dirty="0"/>
              <a:t>must be </a:t>
            </a:r>
            <a:r>
              <a:rPr lang="en-CA" dirty="0"/>
              <a:t>free of grammatical and mechanical errors</a:t>
            </a:r>
            <a:endParaRPr lang="en-US" dirty="0"/>
          </a:p>
          <a:p>
            <a:r>
              <a:rPr lang="en-US" b="1" dirty="0">
                <a:solidFill>
                  <a:srgbClr val="002060"/>
                </a:solidFill>
              </a:rPr>
              <a:t>Correctness: </a:t>
            </a:r>
            <a:r>
              <a:rPr lang="en-US" dirty="0"/>
              <a:t>must free of factual errors</a:t>
            </a:r>
          </a:p>
        </p:txBody>
      </p:sp>
    </p:spTree>
    <p:extLst>
      <p:ext uri="{BB962C8B-B14F-4D97-AF65-F5344CB8AC3E}">
        <p14:creationId xmlns:p14="http://schemas.microsoft.com/office/powerpoint/2010/main" val="1103292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9"/>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9"/>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9"/>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9"/>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PT_OUP_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xford template (TH)_2.potx  -  Read-Only" id="{8D574FD2-D363-4ABE-AE09-0FD09556BD74}" vid="{328F76B4-8B4B-4449-B6D0-89D9E6844475}"/>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xford template (TH)_2.potx  -  Read-Only" id="{8D574FD2-D363-4ABE-AE09-0FD09556BD74}" vid="{57D5FB25-C71A-4FA0-B2CB-224F648BF6A8}"/>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xford template (TH)_2.potx  -  Read-Only" id="{8D574FD2-D363-4ABE-AE09-0FD09556BD74}" vid="{0E03ACEF-5A19-4B88-B2E6-625A1FE4D0E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PPT_OUP_THEME</Template>
  <TotalTime>6086</TotalTime>
  <Words>1893</Words>
  <Application>Microsoft Office PowerPoint</Application>
  <PresentationFormat>On-screen Show (4:3)</PresentationFormat>
  <Paragraphs>124</Paragraphs>
  <Slides>24</Slides>
  <Notes>6</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24</vt:i4>
      </vt:variant>
    </vt:vector>
  </HeadingPairs>
  <TitlesOfParts>
    <vt:vector size="30" baseType="lpstr">
      <vt:lpstr>Arial</vt:lpstr>
      <vt:lpstr>Calibri</vt:lpstr>
      <vt:lpstr>Garamond</vt:lpstr>
      <vt:lpstr>PPT_OUP_THEME</vt:lpstr>
      <vt:lpstr>Custom Design</vt:lpstr>
      <vt:lpstr>1_Custom Design</vt:lpstr>
      <vt:lpstr>Chapter 1</vt:lpstr>
      <vt:lpstr>Outline</vt:lpstr>
      <vt:lpstr>The Extent of Writing in the  Technical Workplace</vt:lpstr>
      <vt:lpstr>The Extent of Writing in the  Technical Workplace, cont’d</vt:lpstr>
      <vt:lpstr>The Extent of Writing in the  Technical Workplace, cont’d</vt:lpstr>
      <vt:lpstr>The Extent of Writing in the  Technical Workplace, cont’d</vt:lpstr>
      <vt:lpstr>Technical Writing Isn’t  Like Literary Writing</vt:lpstr>
      <vt:lpstr>Technical Writing Isn’t  Like Literary Writing, cont’d</vt:lpstr>
      <vt:lpstr>Attributes of Technical Writing</vt:lpstr>
      <vt:lpstr>PowerPoint Presentation</vt:lpstr>
      <vt:lpstr>PowerPoint Presentation</vt:lpstr>
      <vt:lpstr>The Writing Process</vt:lpstr>
      <vt:lpstr>The Writing Process, cont’d</vt:lpstr>
      <vt:lpstr>1. Determine the Purpose</vt:lpstr>
      <vt:lpstr>2. Consider the Audience</vt:lpstr>
      <vt:lpstr>2. Consider the Audience, cont’d</vt:lpstr>
      <vt:lpstr>3. Brainstorm the Content </vt:lpstr>
      <vt:lpstr>4. Organize the Content</vt:lpstr>
      <vt:lpstr>PowerPoint Presentation</vt:lpstr>
      <vt:lpstr>PowerPoint Presentation</vt:lpstr>
      <vt:lpstr>5. Determine the Style</vt:lpstr>
      <vt:lpstr>6. Write the First Draft Quickly</vt:lpstr>
      <vt:lpstr>7. Revise in Four Stages</vt:lpstr>
      <vt:lpstr>Final Word</vt:lpstr>
    </vt:vector>
  </TitlesOfParts>
  <Company>British Columbia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Thorsten Ewald</dc:creator>
  <cp:lastModifiedBy>Owner</cp:lastModifiedBy>
  <cp:revision>75</cp:revision>
  <dcterms:created xsi:type="dcterms:W3CDTF">2013-07-08T16:07:59Z</dcterms:created>
  <dcterms:modified xsi:type="dcterms:W3CDTF">2020-05-14T12:54:06Z</dcterms:modified>
</cp:coreProperties>
</file>