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3" r:id="rId1"/>
    <p:sldMasterId id="2147483937" r:id="rId2"/>
    <p:sldMasterId id="2147483946" r:id="rId3"/>
  </p:sldMasterIdLst>
  <p:notesMasterIdLst>
    <p:notesMasterId r:id="rId40"/>
  </p:notesMasterIdLst>
  <p:handoutMasterIdLst>
    <p:handoutMasterId r:id="rId41"/>
  </p:handoutMasterIdLst>
  <p:sldIdLst>
    <p:sldId id="286" r:id="rId4"/>
    <p:sldId id="256" r:id="rId5"/>
    <p:sldId id="322" r:id="rId6"/>
    <p:sldId id="323" r:id="rId7"/>
    <p:sldId id="324" r:id="rId8"/>
    <p:sldId id="261" r:id="rId9"/>
    <p:sldId id="325" r:id="rId10"/>
    <p:sldId id="263" r:id="rId11"/>
    <p:sldId id="326" r:id="rId12"/>
    <p:sldId id="265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269" r:id="rId21"/>
    <p:sldId id="270" r:id="rId22"/>
    <p:sldId id="334" r:id="rId23"/>
    <p:sldId id="272" r:id="rId24"/>
    <p:sldId id="273" r:id="rId25"/>
    <p:sldId id="274" r:id="rId26"/>
    <p:sldId id="277" r:id="rId27"/>
    <p:sldId id="275" r:id="rId28"/>
    <p:sldId id="335" r:id="rId29"/>
    <p:sldId id="298" r:id="rId30"/>
    <p:sldId id="336" r:id="rId31"/>
    <p:sldId id="300" r:id="rId32"/>
    <p:sldId id="299" r:id="rId33"/>
    <p:sldId id="337" r:id="rId34"/>
    <p:sldId id="338" r:id="rId35"/>
    <p:sldId id="339" r:id="rId36"/>
    <p:sldId id="280" r:id="rId37"/>
    <p:sldId id="281" r:id="rId38"/>
    <p:sldId id="34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N, Sarah" initials="H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CCE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0" autoAdjust="0"/>
  </p:normalViewPr>
  <p:slideViewPr>
    <p:cSldViewPr>
      <p:cViewPr varScale="1">
        <p:scale>
          <a:sx n="92" d="100"/>
          <a:sy n="92" d="100"/>
        </p:scale>
        <p:origin x="-17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EBA37-5E32-4AF7-87EF-6F7EC357C24D}" type="datetimeFigureOut">
              <a:rPr lang="en-CA" smtClean="0"/>
              <a:t>2020-05-15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5C17D-2634-4E08-B99F-E05D523427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1896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EF7CAE3F-B9AA-42FD-B575-D2BD6907F972}" type="datetimeFigureOut">
              <a:rPr lang="en-CA"/>
              <a:pPr>
                <a:defRPr/>
              </a:pPr>
              <a:t>2020-05-15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9C30DF57-F53A-4543-99D7-3600857AF18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6152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8FCE318-B9DD-466D-9A00-8723CCDF9B33}" type="slidenum">
              <a:rPr lang="en-US" altLang="en-US" sz="1200">
                <a:latin typeface="Arial" charset="0"/>
              </a:rPr>
              <a:pPr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12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79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F0DD8A3-3E0F-4A1C-A105-F8B296C9EF43}" type="slidenum">
              <a:rPr lang="en-US" altLang="en-US" sz="1200">
                <a:latin typeface="Arial" charset="0"/>
              </a:rPr>
              <a:pPr/>
              <a:t>18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518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5C115F17-FBB7-496B-9C2D-752FC48A599D}" type="slidenum">
              <a:rPr lang="en-US" altLang="en-US" sz="1200">
                <a:latin typeface="Arial" charset="0"/>
              </a:rPr>
              <a:pPr/>
              <a:t>19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720D4CC9-8280-4975-9EAB-70E37400A5D8}" type="slidenum">
              <a:rPr lang="en-US" altLang="en-US" sz="1200">
                <a:latin typeface="Arial" charset="0"/>
              </a:rPr>
              <a:pPr/>
              <a:t>20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3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9C0AAE6D-030B-4BA0-9B49-AFB1EC95A086}" type="slidenum">
              <a:rPr lang="en-US" altLang="en-US" sz="1200">
                <a:latin typeface="Arial" charset="0"/>
              </a:rPr>
              <a:pPr/>
              <a:t>21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12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00348A8A-1B26-4132-B124-C0B8AE1030C0}" type="slidenum">
              <a:rPr lang="en-US" altLang="en-US" sz="1200">
                <a:latin typeface="Arial" charset="0"/>
              </a:rPr>
              <a:pPr/>
              <a:t>22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816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8322C4E8-108B-4A88-A542-7396D78D9D78}" type="slidenum">
              <a:rPr lang="en-US" altLang="en-US" sz="1200">
                <a:latin typeface="Arial" charset="0"/>
              </a:rPr>
              <a:pPr/>
              <a:t>23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85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028C9A12-B2CD-4E69-9231-458DFCC93500}" type="slidenum">
              <a:rPr lang="en-US" altLang="en-US" sz="1200">
                <a:latin typeface="Arial" charset="0"/>
              </a:rPr>
              <a:pPr/>
              <a:t>24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92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218A292-294A-4188-9463-D3ABB5669865}" type="slidenum">
              <a:rPr lang="en-US" altLang="en-US" sz="1200">
                <a:latin typeface="Arial" charset="0"/>
              </a:rPr>
              <a:pPr/>
              <a:t>25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84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028C9A12-B2CD-4E69-9231-458DFCC93500}" type="slidenum">
              <a:rPr lang="en-US" altLang="en-US" sz="1200">
                <a:latin typeface="Arial" charset="0"/>
              </a:rPr>
              <a:pPr/>
              <a:t>26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94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F6A506F-4AF1-4A66-8AFD-5FF424C43DA9}" type="slidenum">
              <a:rPr lang="en-US" altLang="en-US" sz="1200">
                <a:latin typeface="Arial" charset="0"/>
              </a:rPr>
              <a:pPr/>
              <a:t>33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9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7AEEB8B7-A7CE-4442-8DE8-EC94F61AE701}" type="slidenum">
              <a:rPr lang="en-US" altLang="en-US" sz="1200">
                <a:latin typeface="Arial" charset="0"/>
              </a:rPr>
              <a:pPr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98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AE625158-00BA-45B9-8177-C2FF03F20481}" type="slidenum">
              <a:rPr lang="en-US" altLang="en-US" sz="1200">
                <a:latin typeface="Arial" charset="0"/>
              </a:rPr>
              <a:pPr/>
              <a:t>34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8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302F9FCC-697C-4A20-90F8-B4C337D14481}" type="slidenum">
              <a:rPr lang="en-US" altLang="en-US" sz="1200">
                <a:latin typeface="Arial" charset="0"/>
              </a:rPr>
              <a:pPr/>
              <a:t>35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003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06C81F5A-981E-4479-9D3C-3C33E3759DF3}" type="slidenum">
              <a:rPr lang="en-US" altLang="en-US" sz="1200">
                <a:latin typeface="Arial" charset="0"/>
              </a:rPr>
              <a:pPr/>
              <a:t>36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6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9B68657A-DA59-4D85-8C50-72D92012E2C9}" type="slidenum">
              <a:rPr lang="en-US" altLang="en-US" sz="1200">
                <a:latin typeface="Arial" charset="0"/>
              </a:rPr>
              <a:pPr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4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67C04D34-CF31-4354-8B9E-36690A098632}" type="slidenum">
              <a:rPr lang="en-US" altLang="en-US" sz="1200">
                <a:latin typeface="Arial" charset="0"/>
              </a:rPr>
              <a:pPr/>
              <a:t>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44AC278-710F-49B5-91EC-C60EFDB88283}" type="slidenum">
              <a:rPr lang="en-US" altLang="en-US" sz="1200">
                <a:latin typeface="Arial" charset="0"/>
              </a:rPr>
              <a:pPr/>
              <a:t>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17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DF0A2F0-49EE-4D0A-872A-091B933B7218}" type="slidenum">
              <a:rPr lang="en-US" altLang="en-US" sz="1200">
                <a:latin typeface="Arial" charset="0"/>
              </a:rPr>
              <a:pPr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11434CC8-F614-4079-A2E5-00B04D114706}" type="slidenum">
              <a:rPr lang="en-US" altLang="en-US" sz="1200">
                <a:latin typeface="Arial" charset="0"/>
              </a:rPr>
              <a:pPr/>
              <a:t>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7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471C73C-2E31-4B27-B3B6-4EC0E3635538}" type="slidenum">
              <a:rPr lang="en-US" altLang="en-US" sz="1200">
                <a:latin typeface="Arial" charset="0"/>
              </a:rPr>
              <a:pPr/>
              <a:t>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04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F7448E33-C7F8-4B7F-BCB6-6812A132E3DF}" type="slidenum">
              <a:rPr lang="en-US" altLang="en-US" sz="1200">
                <a:latin typeface="Arial" charset="0"/>
              </a:rPr>
              <a:pPr/>
              <a:t>10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8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3A659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133E3D-6990-4EF3-A6C3-94D9092AF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EB6A7-570F-4C86-A18E-EA575D7031FE}" type="datetimeFigureOut">
              <a:rPr lang="en-CA" smtClean="0"/>
              <a:t>2020-05-15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918FB-225B-450F-A640-C3DAB4CE5E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0272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EB6A7-570F-4C86-A18E-EA575D7031FE}" type="datetimeFigureOut">
              <a:rPr lang="en-CA" smtClean="0"/>
              <a:t>2020-05-15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918FB-225B-450F-A640-C3DAB4CE5E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80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270461-5061-4414-803B-C583AB66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C21ADE0-5C6C-4D2E-BA8D-9FAB5A6E6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t="208" r="79" b="371"/>
          <a:stretch/>
        </p:blipFill>
        <p:spPr bwMode="auto">
          <a:xfrm>
            <a:off x="5030" y="1063"/>
            <a:ext cx="9154872" cy="6848986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1163782" y="6423727"/>
            <a:ext cx="2767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© [Oxford</a:t>
            </a:r>
            <a:r>
              <a:rPr lang="en-US" baseline="0" dirty="0">
                <a:solidFill>
                  <a:schemeClr val="bg1"/>
                </a:solidFill>
              </a:rPr>
              <a:t> University Press or author name],</a:t>
            </a:r>
            <a:r>
              <a:rPr lang="en-US" dirty="0">
                <a:solidFill>
                  <a:schemeClr val="bg1"/>
                </a:solidFill>
              </a:rPr>
              <a:t> 2019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B11EB2B-0846-4623-8B27-CF24A81847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Introduction to Sociology</a:t>
            </a:r>
          </a:p>
        </p:txBody>
      </p:sp>
    </p:spTree>
    <p:extLst>
      <p:ext uri="{BB962C8B-B14F-4D97-AF65-F5344CB8AC3E}">
        <p14:creationId xmlns:p14="http://schemas.microsoft.com/office/powerpoint/2010/main" val="108702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Max Weber: </a:t>
            </a:r>
            <a:br>
              <a:rPr lang="en-US" altLang="en-US" dirty="0"/>
            </a:br>
            <a:r>
              <a:rPr lang="en-US" altLang="en-US" dirty="0"/>
              <a:t>A Founder of Modern Sociology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CA" altLang="en-US" dirty="0"/>
              <a:t>German sociologist</a:t>
            </a:r>
          </a:p>
          <a:p>
            <a:r>
              <a:rPr lang="en-CA" altLang="en-US" sz="2400" dirty="0"/>
              <a:t>Weber explored how a </a:t>
            </a:r>
            <a:r>
              <a:rPr lang="en-US" sz="2400" dirty="0"/>
              <a:t>set of values embodied in early Protestantism, specifically the </a:t>
            </a:r>
            <a:r>
              <a:rPr lang="en-US" sz="2400" b="1" dirty="0"/>
              <a:t>Protestant (work) ethic </a:t>
            </a:r>
            <a:r>
              <a:rPr lang="en-CA" altLang="en-US" sz="2400" dirty="0"/>
              <a:t>led to the development of modern capitalism</a:t>
            </a:r>
          </a:p>
          <a:p>
            <a:pPr marL="0" indent="0">
              <a:buNone/>
            </a:pPr>
            <a:endParaRPr lang="en-CA" altLang="en-US" sz="1200" dirty="0"/>
          </a:p>
          <a:p>
            <a:r>
              <a:rPr lang="en-CA" altLang="en-US" sz="2400" dirty="0"/>
              <a:t>However, there is no sociological evidence that capitalism developed primarily in Protestant countries or that other religions do not display a similar work ethic</a:t>
            </a:r>
          </a:p>
          <a:p>
            <a:pPr marL="0" indent="0">
              <a:buNone/>
            </a:pPr>
            <a:endParaRPr lang="en-CA" altLang="en-US" sz="1200" dirty="0"/>
          </a:p>
          <a:p>
            <a:r>
              <a:rPr lang="en-CA" altLang="en-US" sz="2400" dirty="0"/>
              <a:t>Latin American scholars argue that capitalism is rooted in colonialism and colonial exploitation  </a:t>
            </a:r>
          </a:p>
          <a:p>
            <a:pPr lvl="1"/>
            <a:endParaRPr lang="en-CA" altLang="en-US" dirty="0"/>
          </a:p>
          <a:p>
            <a:pPr lvl="1"/>
            <a:endParaRPr lang="en-CA" altLang="en-US" dirty="0"/>
          </a:p>
          <a:p>
            <a:pPr lvl="1"/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2071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Spread of Sociology </a:t>
            </a:r>
            <a:br>
              <a:rPr lang="en-US" altLang="en-US" dirty="0"/>
            </a:br>
            <a:r>
              <a:rPr lang="en-US" altLang="en-US" dirty="0"/>
              <a:t>to North America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altLang="en-US" sz="2600" dirty="0"/>
              <a:t>Sociology emerged in North America during the late 19th/early 20th century</a:t>
            </a:r>
          </a:p>
          <a:p>
            <a:r>
              <a:rPr lang="en-CA" altLang="en-US" sz="2600" dirty="0"/>
              <a:t>North American sociologists sought to understand rapid social changes linked to European immigration</a:t>
            </a:r>
          </a:p>
          <a:p>
            <a:r>
              <a:rPr lang="en-CA" altLang="en-US" sz="2600" dirty="0"/>
              <a:t>The University of Chicago’s sociology department founded in 1892 is the first sociology department in North America</a:t>
            </a:r>
          </a:p>
          <a:p>
            <a:r>
              <a:rPr lang="en-CA" altLang="en-US" sz="2600" dirty="0"/>
              <a:t>In the 1920s and 1930s, the “Chicago School” produced several prominent sociologists, such as </a:t>
            </a:r>
            <a:r>
              <a:rPr lang="en-CA" sz="2600" dirty="0"/>
              <a:t>Robert Park, Ernest Burgess, Everett C. Hughes, George Herbert Mead, Edwin Sutherland, and Jane Addams.</a:t>
            </a:r>
            <a:endParaRPr lang="en-US" sz="2600" dirty="0"/>
          </a:p>
          <a:p>
            <a:pPr marL="0" indent="0">
              <a:buNone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2153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Development of </a:t>
            </a:r>
            <a:br>
              <a:rPr lang="en-US" altLang="en-US" dirty="0"/>
            </a:br>
            <a:r>
              <a:rPr lang="en-US" altLang="en-US" dirty="0"/>
              <a:t>Canadian </a:t>
            </a:r>
            <a:r>
              <a:rPr lang="en-US" altLang="en-US" dirty="0" smtClean="0"/>
              <a:t>Sociology, </a:t>
            </a:r>
            <a:r>
              <a:rPr lang="en-US" altLang="en-US" dirty="0"/>
              <a:t>c</a:t>
            </a:r>
            <a:r>
              <a:rPr lang="en-US" altLang="en-US" dirty="0" smtClean="0"/>
              <a:t>ont’d</a:t>
            </a: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r>
              <a:rPr lang="en-CA" altLang="en-US" dirty="0"/>
              <a:t>In Canada, the first sociology department was founded in 1922 by Carl Addington Dawson at McGill University </a:t>
            </a:r>
          </a:p>
          <a:p>
            <a:r>
              <a:rPr lang="en-CA" altLang="en-US" dirty="0"/>
              <a:t>At the same time, the sociological tradition of political economy emerged at the University of Toronto, Harold Innis was a pioneer in this field</a:t>
            </a:r>
          </a:p>
          <a:p>
            <a:r>
              <a:rPr lang="en-CA" altLang="en-US" dirty="0"/>
              <a:t>Samuels Delbert Clark made significant contributions to the development of sociology in Canada, he is considered a “sociological historian”</a:t>
            </a:r>
          </a:p>
          <a:p>
            <a:pPr marL="0" indent="0">
              <a:buNone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7192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Social Class and Ethnicity: </a:t>
            </a:r>
            <a:br>
              <a:rPr lang="en-US" altLang="en-US" dirty="0"/>
            </a:br>
            <a:r>
              <a:rPr lang="en-US" altLang="en-US" dirty="0"/>
              <a:t>John Porter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CA" altLang="en-US" dirty="0"/>
              <a:t>John Porter (1921–1979)</a:t>
            </a:r>
          </a:p>
          <a:p>
            <a:pPr lvl="1"/>
            <a:r>
              <a:rPr lang="en-CA" altLang="en-US" dirty="0"/>
              <a:t>Examined the relationship between social class and ethnicity</a:t>
            </a:r>
          </a:p>
          <a:p>
            <a:pPr lvl="1"/>
            <a:r>
              <a:rPr lang="en-CA" altLang="en-US" dirty="0"/>
              <a:t>Coined the term </a:t>
            </a:r>
            <a:r>
              <a:rPr lang="en-CA" altLang="en-US" b="1" dirty="0"/>
              <a:t>vertical mosaic </a:t>
            </a:r>
            <a:r>
              <a:rPr lang="en-CA" altLang="en-US" dirty="0"/>
              <a:t>to describe hierarchical stratification of racial, ethnic, and religious groups due to systemic discrimination </a:t>
            </a:r>
          </a:p>
          <a:p>
            <a:pPr lvl="1"/>
            <a:r>
              <a:rPr lang="en-CA" altLang="en-US" dirty="0"/>
              <a:t>Potter found that Anglo-Saxon Protestants occupied the top of the hierarchy, followed by French-Canadians while racially marginalized groups concentrate at the bottom of the hierarchy</a:t>
            </a:r>
          </a:p>
          <a:p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69796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Early Women Sociologists and the Writing of gender in Canada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CA" altLang="en-US" sz="2600" dirty="0"/>
              <a:t>Annie Marie MacLean (1870–1934)</a:t>
            </a:r>
          </a:p>
          <a:p>
            <a:pPr lvl="1"/>
            <a:r>
              <a:rPr lang="en-CA" altLang="en-US" sz="2200" dirty="0"/>
              <a:t>First Canadian woman to obtain a PhD in sociology  (University of Chicago) </a:t>
            </a:r>
          </a:p>
          <a:p>
            <a:pPr lvl="1"/>
            <a:r>
              <a:rPr lang="en-CA" altLang="en-US" sz="2200" dirty="0"/>
              <a:t>She pioneer the sociological study of working women</a:t>
            </a:r>
          </a:p>
          <a:p>
            <a:r>
              <a:rPr lang="en-CA" altLang="en-US" sz="2600" dirty="0"/>
              <a:t>Aileen Ross (1902–1995)</a:t>
            </a:r>
          </a:p>
          <a:p>
            <a:pPr lvl="1"/>
            <a:r>
              <a:rPr lang="en-CA" altLang="en-US" sz="2200" dirty="0"/>
              <a:t>First woman hired as a sociologist at a Canadian university (University of Toronto)</a:t>
            </a:r>
          </a:p>
          <a:p>
            <a:pPr lvl="1"/>
            <a:r>
              <a:rPr lang="en-CA" altLang="en-US" sz="2200" dirty="0"/>
              <a:t>She completed the first study of homeless women in Canada</a:t>
            </a:r>
          </a:p>
          <a:p>
            <a:r>
              <a:rPr lang="en-CA" altLang="en-US" sz="2600" dirty="0"/>
              <a:t>Helen C. </a:t>
            </a:r>
            <a:r>
              <a:rPr lang="en-CA" altLang="en-US" sz="2600" dirty="0" err="1"/>
              <a:t>Abell</a:t>
            </a:r>
            <a:r>
              <a:rPr lang="en-CA" altLang="en-US" sz="2600" dirty="0"/>
              <a:t> (1917–2005)</a:t>
            </a:r>
          </a:p>
          <a:p>
            <a:pPr lvl="1"/>
            <a:r>
              <a:rPr lang="en-CA" altLang="en-US" sz="2200" dirty="0"/>
              <a:t>Founder of rural sociology in Canada</a:t>
            </a:r>
          </a:p>
        </p:txBody>
      </p:sp>
    </p:spTree>
    <p:extLst>
      <p:ext uri="{BB962C8B-B14F-4D97-AF65-F5344CB8AC3E}">
        <p14:creationId xmlns:p14="http://schemas.microsoft.com/office/powerpoint/2010/main" val="41736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60D1A-7F6A-4BB9-8BBE-19373EE6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Growth of Sociology in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99B91-990D-4FFC-9308-232D4AA05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CA" altLang="en-US" dirty="0"/>
              <a:t>Sociology did not become a significant area of study in Canada until the 1960s and 1970s</a:t>
            </a:r>
          </a:p>
          <a:p>
            <a:pPr lvl="1"/>
            <a:r>
              <a:rPr lang="en-CA" dirty="0"/>
              <a:t>Most sociologist during this period were hired from the </a:t>
            </a:r>
            <a:r>
              <a:rPr lang="en-US" dirty="0"/>
              <a:t>United States and Britain and sociology textbooks lacked Canadian perspectives</a:t>
            </a:r>
          </a:p>
          <a:p>
            <a:pPr lvl="1"/>
            <a:r>
              <a:rPr lang="en-US" dirty="0"/>
              <a:t>This led to a push to Canadianize sociology textbooks</a:t>
            </a:r>
          </a:p>
          <a:p>
            <a:pPr lvl="1"/>
            <a:r>
              <a:rPr lang="en-US" dirty="0"/>
              <a:t>Today most introductory sociology textbooks are Canadian in origin; however, there is still a underrepresentation of Indigenous sociologist in these books</a:t>
            </a:r>
          </a:p>
        </p:txBody>
      </p:sp>
    </p:spTree>
    <p:extLst>
      <p:ext uri="{BB962C8B-B14F-4D97-AF65-F5344CB8AC3E}">
        <p14:creationId xmlns:p14="http://schemas.microsoft.com/office/powerpoint/2010/main" val="2439996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Different Kinds of Sociology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altLang="en-US" dirty="0"/>
              <a:t>Sociology as a discipline did not develop uniformly, but diversified into different schools, for example:</a:t>
            </a:r>
          </a:p>
          <a:p>
            <a:pPr lvl="1">
              <a:lnSpc>
                <a:spcPct val="90000"/>
              </a:lnSpc>
              <a:defRPr/>
            </a:pPr>
            <a:r>
              <a:rPr lang="en-CA" altLang="en-US" dirty="0"/>
              <a:t>Sociology by Approach </a:t>
            </a:r>
          </a:p>
          <a:p>
            <a:pPr lvl="2">
              <a:lnSpc>
                <a:spcPct val="90000"/>
              </a:lnSpc>
              <a:defRPr/>
            </a:pPr>
            <a:r>
              <a:rPr lang="en-CA" altLang="en-US" sz="2200" dirty="0"/>
              <a:t>is the traditional way of representing different kinds of sociology used by sociologist to pursue their inquiries: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Structural functionalism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Conflict theory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Symbolic interaction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Feminist theory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Postmodern theory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5425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Different Kinds of Sociology, cont’d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Macrosociology</a:t>
            </a:r>
          </a:p>
          <a:p>
            <a:pPr lvl="1"/>
            <a:r>
              <a:rPr lang="en-US" altLang="en-US" dirty="0"/>
              <a:t>Focuses on the “big picture” of society and its institutions</a:t>
            </a:r>
          </a:p>
          <a:p>
            <a:pPr lvl="2"/>
            <a:r>
              <a:rPr lang="en-US" altLang="en-US" sz="2400" dirty="0"/>
              <a:t>E.g., structural functionalism, conflict theory, feminist theory, postmodern theory</a:t>
            </a:r>
          </a:p>
          <a:p>
            <a:r>
              <a:rPr lang="en-US" altLang="en-US" dirty="0"/>
              <a:t>Microsociology </a:t>
            </a:r>
          </a:p>
          <a:p>
            <a:pPr lvl="1"/>
            <a:r>
              <a:rPr lang="en-US" altLang="en-US" dirty="0"/>
              <a:t>Focuses on the plans, motivations, and actions of individuals and small groups</a:t>
            </a:r>
          </a:p>
          <a:p>
            <a:pPr lvl="2"/>
            <a:r>
              <a:rPr lang="en-US" altLang="en-US" sz="2200" dirty="0"/>
              <a:t>E.g., symbolic interactionism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2462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Structural Functionalism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CA" altLang="en-US" dirty="0"/>
              <a:t>Key representatives: Émile Durkheim, Robert Merton, and Talcott Parsons</a:t>
            </a:r>
          </a:p>
          <a:p>
            <a:r>
              <a:rPr lang="en-CA" altLang="en-US" dirty="0"/>
              <a:t>Uses an organic or biological analogy for society</a:t>
            </a:r>
          </a:p>
          <a:p>
            <a:pPr lvl="1"/>
            <a:r>
              <a:rPr lang="en-CA" altLang="en-US" dirty="0"/>
              <a:t>Identifies the various </a:t>
            </a:r>
            <a:r>
              <a:rPr lang="en-CA" altLang="en-US" b="1" dirty="0"/>
              <a:t>structures</a:t>
            </a:r>
            <a:r>
              <a:rPr lang="en-CA" altLang="en-US" dirty="0"/>
              <a:t> of society (e.g., the family), and describes the </a:t>
            </a:r>
            <a:r>
              <a:rPr lang="en-CA" altLang="en-US" b="1" dirty="0"/>
              <a:t>functions</a:t>
            </a:r>
            <a:r>
              <a:rPr lang="en-CA" altLang="en-US" dirty="0"/>
              <a:t> the structure performs to maintain the entire social system and produce social cohesion</a:t>
            </a:r>
          </a:p>
          <a:p>
            <a:r>
              <a:rPr lang="en-CA" altLang="en-US" dirty="0"/>
              <a:t>Focuses on explaining social form and their contributions to social cohesion over conflict and social change</a:t>
            </a:r>
          </a:p>
          <a:p>
            <a:r>
              <a:rPr lang="en-CA" altLang="en-US" dirty="0"/>
              <a:t>This approach has fallen out of favour amongst most practising sociologists</a:t>
            </a:r>
          </a:p>
          <a:p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93123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/>
              <a:t>Durkheim and Social Facts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CA" altLang="en-US" dirty="0" err="1"/>
              <a:t>Émile</a:t>
            </a:r>
            <a:r>
              <a:rPr lang="en-CA" altLang="en-US" dirty="0"/>
              <a:t> Durkheim (1858–1917) </a:t>
            </a:r>
          </a:p>
          <a:p>
            <a:pPr lvl="1"/>
            <a:r>
              <a:rPr lang="en-CA" altLang="en-US" dirty="0"/>
              <a:t>One of the founders of sociology</a:t>
            </a:r>
          </a:p>
          <a:p>
            <a:pPr lvl="1"/>
            <a:r>
              <a:rPr lang="en-CA" altLang="en-US" dirty="0"/>
              <a:t>Coined the term </a:t>
            </a:r>
            <a:r>
              <a:rPr lang="en-CA" altLang="en-US" b="1" dirty="0"/>
              <a:t>social fact</a:t>
            </a:r>
          </a:p>
          <a:p>
            <a:pPr lvl="2"/>
            <a:r>
              <a:rPr lang="en-CA" altLang="en-US" sz="2200" dirty="0"/>
              <a:t>Social facts are patterned ways of acting, thinking, and feeling that exist outside of any one individual but exert social control over people</a:t>
            </a:r>
          </a:p>
          <a:p>
            <a:pPr lvl="2"/>
            <a:r>
              <a:rPr lang="en-CA" altLang="en-US" sz="2200" dirty="0"/>
              <a:t>Social facts allow sociologists to examine larger social forms rather than focusing on individuals</a:t>
            </a:r>
          </a:p>
        </p:txBody>
      </p:sp>
    </p:spTree>
    <p:extLst>
      <p:ext uri="{BB962C8B-B14F-4D97-AF65-F5344CB8AC3E}">
        <p14:creationId xmlns:p14="http://schemas.microsoft.com/office/powerpoint/2010/main" val="116433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Sociology</a:t>
            </a:r>
          </a:p>
        </p:txBody>
      </p:sp>
      <p:sp>
        <p:nvSpPr>
          <p:cNvPr id="10243" name="Rectangle 11"/>
          <p:cNvSpPr>
            <a:spLocks noGrp="1" noChangeArrowheads="1"/>
          </p:cNvSpPr>
          <p:nvPr>
            <p:ph idx="1"/>
          </p:nvPr>
        </p:nvSpPr>
        <p:spPr>
          <a:xfrm>
            <a:off x="914401" y="1874838"/>
            <a:ext cx="7772399" cy="4983162"/>
          </a:xfrm>
        </p:spPr>
        <p:txBody>
          <a:bodyPr/>
          <a:lstStyle/>
          <a:p>
            <a:r>
              <a:rPr lang="en-CA" altLang="en-US" dirty="0"/>
              <a:t>Sociologists notice social patterns:</a:t>
            </a:r>
          </a:p>
          <a:p>
            <a:pPr lvl="1"/>
            <a:r>
              <a:rPr lang="en-CA" altLang="en-US" dirty="0"/>
              <a:t>They recognize that our personal experiences are affected by our social location (sex, age, class, ethnicity, “race,” religion, and sexual orientation).</a:t>
            </a:r>
          </a:p>
          <a:p>
            <a:pPr lvl="1"/>
            <a:r>
              <a:rPr lang="en-CA" altLang="en-US" dirty="0"/>
              <a:t>They investigate and challenge the social patterns that other people perceive, for example, that all male nurses are gay (e.g., </a:t>
            </a:r>
            <a:r>
              <a:rPr lang="en-CA" altLang="en-US" i="1" dirty="0"/>
              <a:t>Meet the Parents </a:t>
            </a:r>
            <a:r>
              <a:rPr lang="en-CA" altLang="en-US" dirty="0"/>
              <a:t>[2000] movie).</a:t>
            </a:r>
          </a:p>
          <a:p>
            <a:pPr lvl="1"/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33629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Durkheim and Social Facts, cont’d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CA" altLang="en-US" dirty="0"/>
              <a:t>Every social fact has three essential characteristics: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altLang="en-US" dirty="0"/>
              <a:t>It was developed prior to and separate from you as an individual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altLang="en-US" dirty="0"/>
              <a:t>It can be seen as a characteristic of a particular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altLang="en-US" dirty="0"/>
              <a:t>It involves a constraining or coercing force that pushes individuals into acting in a particular way</a:t>
            </a:r>
          </a:p>
        </p:txBody>
      </p:sp>
    </p:spTree>
    <p:extLst>
      <p:ext uri="{BB962C8B-B14F-4D97-AF65-F5344CB8AC3E}">
        <p14:creationId xmlns:p14="http://schemas.microsoft.com/office/powerpoint/2010/main" val="439670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Merton’s Manifest </a:t>
            </a:r>
            <a:br>
              <a:rPr lang="en-US" altLang="en-US" dirty="0"/>
            </a:br>
            <a:r>
              <a:rPr lang="en-US" altLang="en-US" dirty="0"/>
              <a:t>and Latent Functions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dirty="0"/>
              <a:t>Robert K. Merton (1910–2003) </a:t>
            </a:r>
            <a:r>
              <a:rPr lang="en-US" dirty="0"/>
              <a:t>was a major contributor to functionalist thinking, he identified three types of functions: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b="1" dirty="0"/>
              <a:t>Manifest Functions: </a:t>
            </a:r>
            <a:r>
              <a:rPr lang="en-US" altLang="en-US" dirty="0"/>
              <a:t>intended and readily recognized</a:t>
            </a:r>
          </a:p>
          <a:p>
            <a:pPr lvl="2"/>
            <a:r>
              <a:rPr lang="en-US" altLang="en-US" dirty="0"/>
              <a:t>E.g., Religion fulfills spiritual and emotional needs</a:t>
            </a:r>
          </a:p>
          <a:p>
            <a:pPr lvl="1"/>
            <a:r>
              <a:rPr lang="en-US" altLang="en-US" b="1" dirty="0"/>
              <a:t>Latent Functions: </a:t>
            </a:r>
            <a:r>
              <a:rPr lang="en-US" altLang="en-US" dirty="0"/>
              <a:t>unintended and unrecognized</a:t>
            </a:r>
          </a:p>
          <a:p>
            <a:pPr lvl="2"/>
            <a:r>
              <a:rPr lang="en-US" altLang="en-US" dirty="0"/>
              <a:t>E.g., Religion creates a support network</a:t>
            </a:r>
          </a:p>
          <a:p>
            <a:pPr lvl="1"/>
            <a:r>
              <a:rPr lang="en-US" altLang="en-US" b="1" dirty="0"/>
              <a:t>Latent Dysfunctions: </a:t>
            </a:r>
            <a:r>
              <a:rPr lang="en-US" altLang="en-US" dirty="0"/>
              <a:t>unintended and produce socially negative consequences</a:t>
            </a:r>
          </a:p>
          <a:p>
            <a:pPr lvl="2"/>
            <a:r>
              <a:rPr lang="en-US" altLang="en-US" dirty="0"/>
              <a:t>E.g., Religion provides justification for judging outsiders negatively</a:t>
            </a:r>
          </a:p>
        </p:txBody>
      </p:sp>
    </p:spTree>
    <p:extLst>
      <p:ext uri="{BB962C8B-B14F-4D97-AF65-F5344CB8AC3E}">
        <p14:creationId xmlns:p14="http://schemas.microsoft.com/office/powerpoint/2010/main" val="21581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Conflict Theory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Is based on the </a:t>
            </a:r>
            <a:r>
              <a:rPr lang="en-US" dirty="0"/>
              <a:t>idea that </a:t>
            </a:r>
            <a:r>
              <a:rPr lang="en-US" i="1" dirty="0"/>
              <a:t>conflict</a:t>
            </a:r>
            <a:r>
              <a:rPr lang="en-US" dirty="0"/>
              <a:t> exists in all large societies due to class division</a:t>
            </a:r>
            <a:r>
              <a:rPr lang="en-US" altLang="en-US" dirty="0"/>
              <a:t> and is the motor of major socio-historical change</a:t>
            </a:r>
          </a:p>
          <a:p>
            <a:r>
              <a:rPr lang="en-US" altLang="en-US" dirty="0"/>
              <a:t>Conflict theory is based on the four C’s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/>
              <a:t>Conflict: </a:t>
            </a:r>
            <a:r>
              <a:rPr lang="en-US" altLang="en-US" dirty="0"/>
              <a:t>exists in all large societies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/>
              <a:t>Class: </a:t>
            </a:r>
            <a:r>
              <a:rPr lang="en-US" altLang="en-US" dirty="0"/>
              <a:t>has existed in every society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/>
              <a:t>Contestation: </a:t>
            </a:r>
            <a:r>
              <a:rPr lang="en-US" altLang="en-US" dirty="0"/>
              <a:t>functions can be contested by asking “What group does this function best serve?”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/>
              <a:t>Change: </a:t>
            </a:r>
            <a:r>
              <a:rPr lang="en-US" altLang="en-US" dirty="0"/>
              <a:t>society either will or should be changed</a:t>
            </a:r>
          </a:p>
        </p:txBody>
      </p:sp>
    </p:spTree>
    <p:extLst>
      <p:ext uri="{BB962C8B-B14F-4D97-AF65-F5344CB8AC3E}">
        <p14:creationId xmlns:p14="http://schemas.microsoft.com/office/powerpoint/2010/main" val="2934029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Conflict Theory, cont’d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Karl Marx (1818–1883) is a major figure in the early history of sociology he believed that:</a:t>
            </a:r>
          </a:p>
          <a:p>
            <a:pPr lvl="1"/>
            <a:r>
              <a:rPr lang="en-US" altLang="en-US" dirty="0"/>
              <a:t>Society is a hierarchy and each group’s position in the hierarchy is determined by the group’s role in production of wealth</a:t>
            </a:r>
          </a:p>
          <a:p>
            <a:pPr lvl="1"/>
            <a:r>
              <a:rPr lang="en-US" altLang="en-US" dirty="0"/>
              <a:t>Marx saw conflict between the </a:t>
            </a:r>
            <a:r>
              <a:rPr lang="en-US" altLang="en-US" b="1" dirty="0"/>
              <a:t>bourgeoisie</a:t>
            </a:r>
            <a:r>
              <a:rPr lang="en-US" altLang="en-US" dirty="0"/>
              <a:t> (the capitalists) and the </a:t>
            </a:r>
            <a:r>
              <a:rPr lang="en-US" altLang="en-US" b="1" dirty="0"/>
              <a:t>proletariat</a:t>
            </a:r>
            <a:r>
              <a:rPr lang="en-US" altLang="en-US" dirty="0"/>
              <a:t> (the workers), which would initiate a socialist revolution that would produce an </a:t>
            </a:r>
            <a:r>
              <a:rPr lang="en-US" altLang="en-US" b="1" dirty="0"/>
              <a:t>egalitarian</a:t>
            </a:r>
            <a:r>
              <a:rPr lang="en-US" altLang="en-US" dirty="0"/>
              <a:t> (classless) society</a:t>
            </a:r>
          </a:p>
          <a:p>
            <a:pPr lvl="1"/>
            <a:r>
              <a:rPr lang="en-US" altLang="en-US" dirty="0"/>
              <a:t>Marx’s insights about class conflict and capitalist production are still valid and conflict theory found new applications in feminist sociology, queer theory, anti-colonialism, and other critical sociology approaches</a:t>
            </a:r>
          </a:p>
        </p:txBody>
      </p:sp>
    </p:spTree>
    <p:extLst>
      <p:ext uri="{BB962C8B-B14F-4D97-AF65-F5344CB8AC3E}">
        <p14:creationId xmlns:p14="http://schemas.microsoft.com/office/powerpoint/2010/main" val="4192951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Symbolic Interactionism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399" cy="5257800"/>
          </a:xfrm>
        </p:spPr>
        <p:txBody>
          <a:bodyPr>
            <a:normAutofit/>
          </a:bodyPr>
          <a:lstStyle/>
          <a:p>
            <a:r>
              <a:rPr lang="en-US" altLang="en-US" dirty="0"/>
              <a:t>George Herbert Mead (1863–1931) </a:t>
            </a:r>
          </a:p>
          <a:p>
            <a:pPr lvl="1"/>
            <a:r>
              <a:rPr lang="en-US" altLang="en-US" dirty="0"/>
              <a:t>Examined socialization, the development of the self, and social roles in the context of human interaction</a:t>
            </a:r>
          </a:p>
          <a:p>
            <a:r>
              <a:rPr lang="en-US" altLang="en-US" dirty="0"/>
              <a:t>Herbert </a:t>
            </a:r>
            <a:r>
              <a:rPr lang="en-US" altLang="en-US" dirty="0" err="1"/>
              <a:t>Blumer</a:t>
            </a:r>
            <a:r>
              <a:rPr lang="en-US" altLang="en-US" dirty="0"/>
              <a:t> (1900–1987)</a:t>
            </a:r>
          </a:p>
          <a:p>
            <a:pPr lvl="1"/>
            <a:r>
              <a:rPr lang="en-US" altLang="en-US" dirty="0"/>
              <a:t>Coined the term </a:t>
            </a:r>
            <a:r>
              <a:rPr lang="en-US" altLang="en-US" b="1" dirty="0"/>
              <a:t>symbolic interaction</a:t>
            </a:r>
          </a:p>
          <a:p>
            <a:pPr lvl="1"/>
            <a:r>
              <a:rPr lang="en-US" altLang="en-US" dirty="0"/>
              <a:t>Individuals and groups create and maintain social systems through interaction</a:t>
            </a:r>
          </a:p>
        </p:txBody>
      </p:sp>
    </p:spTree>
    <p:extLst>
      <p:ext uri="{BB962C8B-B14F-4D97-AF65-F5344CB8AC3E}">
        <p14:creationId xmlns:p14="http://schemas.microsoft.com/office/powerpoint/2010/main" val="2925976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Symbolic </a:t>
            </a:r>
            <a:r>
              <a:rPr lang="en-US" altLang="en-US" dirty="0" smtClean="0"/>
              <a:t>Interactionism, cont’d</a:t>
            </a:r>
            <a:endParaRPr lang="en-US" altLang="en-US" dirty="0"/>
          </a:p>
        </p:txBody>
      </p:sp>
      <p:sp>
        <p:nvSpPr>
          <p:cNvPr id="573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symbolic interaction approach looks at the meaning (the symbolic part) of the daily social interactions of individuals</a:t>
            </a:r>
          </a:p>
          <a:p>
            <a:r>
              <a:rPr lang="en-US" altLang="en-US" dirty="0"/>
              <a:t>Focuses on individuals and small groups and their everyday practices and interactions rather </a:t>
            </a:r>
            <a:r>
              <a:rPr lang="en-US" dirty="0"/>
              <a:t>than larger social structures (</a:t>
            </a:r>
            <a:r>
              <a:rPr lang="en-US" b="1" dirty="0"/>
              <a:t>macrosociology</a:t>
            </a:r>
            <a:r>
              <a:rPr lang="en-US" dirty="0"/>
              <a:t> versus </a:t>
            </a:r>
            <a:r>
              <a:rPr lang="en-US" b="1" dirty="0"/>
              <a:t>microsociology</a:t>
            </a:r>
            <a:r>
              <a:rPr lang="en-US" dirty="0"/>
              <a:t>)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8127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Symbolic Interactionism, cont’d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399" cy="5257800"/>
          </a:xfrm>
        </p:spPr>
        <p:txBody>
          <a:bodyPr>
            <a:normAutofit/>
          </a:bodyPr>
          <a:lstStyle/>
          <a:p>
            <a:r>
              <a:rPr lang="en-US" altLang="en-US" dirty="0"/>
              <a:t>Erving Goffman (1922–1982)</a:t>
            </a:r>
          </a:p>
          <a:p>
            <a:pPr lvl="1"/>
            <a:r>
              <a:rPr lang="en-US" altLang="en-US" dirty="0"/>
              <a:t>Canadian sociologist</a:t>
            </a:r>
          </a:p>
          <a:p>
            <a:pPr lvl="1"/>
            <a:r>
              <a:rPr lang="en-US" altLang="en-US" dirty="0"/>
              <a:t>Coined the term </a:t>
            </a:r>
            <a:r>
              <a:rPr lang="en-US" altLang="en-US" b="1" dirty="0"/>
              <a:t>total institution </a:t>
            </a:r>
            <a:r>
              <a:rPr lang="en-US" altLang="en-US" dirty="0"/>
              <a:t>(e.g., prisons, boarding schools, concentration camps), which seeks to regulate, control, and manipulate its residents</a:t>
            </a:r>
          </a:p>
        </p:txBody>
      </p:sp>
    </p:spTree>
    <p:extLst>
      <p:ext uri="{BB962C8B-B14F-4D97-AF65-F5344CB8AC3E}">
        <p14:creationId xmlns:p14="http://schemas.microsoft.com/office/powerpoint/2010/main" val="3036487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Feminist Theory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Rooted in conflict theory</a:t>
            </a:r>
          </a:p>
          <a:p>
            <a:r>
              <a:rPr lang="en-US" altLang="en-US" dirty="0"/>
              <a:t>Feminist theories address issues of systematic discrimination against women</a:t>
            </a:r>
          </a:p>
          <a:p>
            <a:pPr lvl="1"/>
            <a:r>
              <a:rPr lang="en-CA" altLang="en-US" dirty="0"/>
              <a:t>Mary Wollstonecraft (1759–1797) is arguably one of western Europe first feminist analysts</a:t>
            </a:r>
          </a:p>
          <a:p>
            <a:pPr lvl="1"/>
            <a:r>
              <a:rPr lang="en-CA" altLang="en-US" dirty="0"/>
              <a:t>Harriet Martineau (1802–1876) is one of the first sociologists to systematically examine women’s roles in society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6861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Feminist Theory, cont’d</a:t>
            </a:r>
            <a:endParaRPr lang="en-CA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CA" altLang="en-US" dirty="0"/>
              <a:t>Dorothy Smith (b. 1926)</a:t>
            </a:r>
          </a:p>
          <a:p>
            <a:pPr lvl="1"/>
            <a:r>
              <a:rPr lang="en-CA" altLang="en-US" dirty="0"/>
              <a:t>Developed </a:t>
            </a:r>
            <a:r>
              <a:rPr lang="en-CA" altLang="en-US" b="1" dirty="0"/>
              <a:t>standpoint</a:t>
            </a:r>
            <a:r>
              <a:rPr lang="en-CA" altLang="en-US" dirty="0"/>
              <a:t> theory out of her own discrimination in the academic community</a:t>
            </a:r>
          </a:p>
          <a:p>
            <a:pPr lvl="1"/>
            <a:r>
              <a:rPr lang="en-CA" altLang="en-US" dirty="0"/>
              <a:t>Standpoint theory challenges objective analysis</a:t>
            </a:r>
          </a:p>
          <a:p>
            <a:pPr lvl="1"/>
            <a:r>
              <a:rPr lang="en-CA" altLang="en-US" dirty="0"/>
              <a:t>Knowledge is always developed from a particular standpoint or lived experience</a:t>
            </a:r>
          </a:p>
          <a:p>
            <a:pPr lvl="1"/>
            <a:r>
              <a:rPr lang="en-CA" altLang="en-US" dirty="0"/>
              <a:t>The everyday experiences and the female standpoint were largely ignored in (sociological) knowledge developed from the male standpoint</a:t>
            </a:r>
          </a:p>
          <a:p>
            <a:endParaRPr lang="en-CA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9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Feminist Theory, cont’d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Feminism “Waves”</a:t>
            </a:r>
          </a:p>
          <a:p>
            <a:pPr lvl="1"/>
            <a:r>
              <a:rPr lang="en-US" altLang="en-US" dirty="0"/>
              <a:t>First wave: campaign for civil and political rights</a:t>
            </a:r>
          </a:p>
          <a:p>
            <a:pPr lvl="2"/>
            <a:r>
              <a:rPr lang="en-US" dirty="0"/>
              <a:t>rights to vote and hold political office (1900)</a:t>
            </a:r>
            <a:endParaRPr lang="en-US" altLang="en-US" dirty="0"/>
          </a:p>
          <a:p>
            <a:pPr lvl="1"/>
            <a:r>
              <a:rPr lang="en-US" altLang="en-US" dirty="0"/>
              <a:t>Second wave: focus on public and private rights</a:t>
            </a:r>
          </a:p>
          <a:p>
            <a:pPr lvl="2"/>
            <a:r>
              <a:rPr lang="en-US" dirty="0"/>
              <a:t>fight for equality in the home and in the workplace (1960s)</a:t>
            </a:r>
            <a:endParaRPr lang="en-US" altLang="en-US" dirty="0"/>
          </a:p>
          <a:p>
            <a:pPr lvl="1"/>
            <a:r>
              <a:rPr lang="en-US" altLang="en-US" dirty="0"/>
              <a:t>Third wave: inclusion of LGBTI and racialized individuals (1980s)</a:t>
            </a:r>
          </a:p>
          <a:p>
            <a:pPr lvl="1"/>
            <a:r>
              <a:rPr lang="en-US" altLang="en-US" dirty="0"/>
              <a:t>Today the feminist movement is drawing attention to issues such as </a:t>
            </a:r>
            <a:r>
              <a:rPr lang="en-US" dirty="0"/>
              <a:t>sexual harassment and violence, online bullying and shaming and media representations of women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720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Sociology and Issues</a:t>
            </a:r>
          </a:p>
        </p:txBody>
      </p:sp>
      <p:sp>
        <p:nvSpPr>
          <p:cNvPr id="14339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CA" altLang="en-US" dirty="0"/>
              <a:t>Sociologists discuss social issues</a:t>
            </a:r>
          </a:p>
          <a:p>
            <a:pPr lvl="1"/>
            <a:r>
              <a:rPr lang="en-CA" altLang="en-US" dirty="0"/>
              <a:t>Sociological research enables us to discuss social issues, such as the legalization of marijuana, in an informed and critical manner</a:t>
            </a:r>
          </a:p>
          <a:p>
            <a:pPr lvl="1"/>
            <a:r>
              <a:rPr lang="en-CA" altLang="en-US" dirty="0"/>
              <a:t>It helps us understand how socializing influences shape our opinions</a:t>
            </a:r>
          </a:p>
          <a:p>
            <a:pPr lvl="1"/>
            <a:r>
              <a:rPr lang="en-CA" altLang="en-US" dirty="0"/>
              <a:t>It allows us to challenge perceptions such as stereotypes</a:t>
            </a:r>
          </a:p>
        </p:txBody>
      </p:sp>
    </p:spTree>
    <p:extLst>
      <p:ext uri="{BB962C8B-B14F-4D97-AF65-F5344CB8AC3E}">
        <p14:creationId xmlns:p14="http://schemas.microsoft.com/office/powerpoint/2010/main" val="3721223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Postmodern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/>
              <a:t>Postmodern theory seeks to include a diversity of voices, especially those that are often drowned out by powerful voice of dominant groups (white, heterosexual, middle and upper-class men)</a:t>
            </a:r>
          </a:p>
        </p:txBody>
      </p:sp>
    </p:spTree>
    <p:extLst>
      <p:ext uri="{BB962C8B-B14F-4D97-AF65-F5344CB8AC3E}">
        <p14:creationId xmlns:p14="http://schemas.microsoft.com/office/powerpoint/2010/main" val="1192582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Postmodern Theory,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/>
              <a:t>Michel Foucault (1926–1984) </a:t>
            </a:r>
          </a:p>
          <a:p>
            <a:pPr lvl="1"/>
            <a:r>
              <a:rPr lang="en-CA" b="1" dirty="0"/>
              <a:t>Discourses</a:t>
            </a:r>
            <a:r>
              <a:rPr lang="en-CA" dirty="0"/>
              <a:t> are distinct ways of speaking about some element of reality</a:t>
            </a:r>
          </a:p>
          <a:p>
            <a:pPr lvl="1"/>
            <a:r>
              <a:rPr lang="en-US" b="1" dirty="0"/>
              <a:t>Totalitarian</a:t>
            </a:r>
            <a:r>
              <a:rPr lang="en-US" dirty="0"/>
              <a:t> it describes a set of beliefs or ideas that dominates (“totally”) all others</a:t>
            </a:r>
            <a:endParaRPr lang="en-CA" dirty="0"/>
          </a:p>
          <a:p>
            <a:pPr lvl="1"/>
            <a:r>
              <a:rPr lang="en-CA" b="1" dirty="0"/>
              <a:t>Totalitarian discourse </a:t>
            </a:r>
            <a:r>
              <a:rPr lang="en-CA" dirty="0"/>
              <a:t>refers to </a:t>
            </a:r>
            <a:r>
              <a:rPr lang="en-US" dirty="0"/>
              <a:t>any universal claim about how knowledge or understanding is achieved.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9611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/>
              <a:t>Sociology by Audience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Sociology as a discipline can also be categorized based on the audience for whom the work is intended:</a:t>
            </a:r>
          </a:p>
          <a:p>
            <a:pPr lvl="1"/>
            <a:r>
              <a:rPr lang="en-CA" altLang="en-US" dirty="0"/>
              <a:t>Professional sociology</a:t>
            </a:r>
          </a:p>
          <a:p>
            <a:pPr lvl="1"/>
            <a:r>
              <a:rPr lang="en-CA" altLang="en-US" dirty="0"/>
              <a:t>Critical sociology</a:t>
            </a:r>
          </a:p>
          <a:p>
            <a:pPr lvl="1"/>
            <a:r>
              <a:rPr lang="en-CA" altLang="en-US" dirty="0"/>
              <a:t>Policy sociology</a:t>
            </a:r>
          </a:p>
          <a:p>
            <a:pPr lvl="1"/>
            <a:r>
              <a:rPr lang="en-CA" altLang="en-US" dirty="0"/>
              <a:t>Public sociology</a:t>
            </a:r>
          </a:p>
          <a:p>
            <a:pPr lvl="8"/>
            <a:r>
              <a:rPr lang="en-CA" altLang="en-US" dirty="0"/>
              <a:t>(Michael </a:t>
            </a:r>
            <a:r>
              <a:rPr lang="en-CA" altLang="en-US" dirty="0" err="1"/>
              <a:t>Burawoy</a:t>
            </a:r>
            <a:r>
              <a:rPr lang="en-CA" altLang="en-US" dirty="0"/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3828341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Professional Sociology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CA" altLang="en-US" dirty="0"/>
              <a:t>Research designed to generate highly specific information, often with the aim of applying it to a particular problem or intellectual question</a:t>
            </a:r>
          </a:p>
          <a:p>
            <a:r>
              <a:rPr lang="en-CA" altLang="en-US" dirty="0"/>
              <a:t>Written in highly technical and specialized language</a:t>
            </a:r>
          </a:p>
          <a:p>
            <a:r>
              <a:rPr lang="en-CA" altLang="en-US" dirty="0"/>
              <a:t>Audience: academic and professional readers</a:t>
            </a:r>
          </a:p>
        </p:txBody>
      </p:sp>
    </p:spTree>
    <p:extLst>
      <p:ext uri="{BB962C8B-B14F-4D97-AF65-F5344CB8AC3E}">
        <p14:creationId xmlns:p14="http://schemas.microsoft.com/office/powerpoint/2010/main" val="3654540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Critical Sociology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altLang="en-US" dirty="0"/>
              <a:t>Considered by Michael </a:t>
            </a:r>
            <a:r>
              <a:rPr lang="en-CA" altLang="en-US" dirty="0" err="1"/>
              <a:t>Burawoy</a:t>
            </a:r>
            <a:r>
              <a:rPr lang="en-CA" altLang="en-US" dirty="0"/>
              <a:t> (2004) to be the “conscience of professional sociology”</a:t>
            </a:r>
          </a:p>
          <a:p>
            <a:pPr>
              <a:lnSpc>
                <a:spcPct val="90000"/>
              </a:lnSpc>
              <a:defRPr/>
            </a:pPr>
            <a:r>
              <a:rPr lang="en-CA" altLang="en-US" dirty="0"/>
              <a:t>Aims to make sure that professional sociologists do not become so lost in esoteric debates that they lose sight of the </a:t>
            </a:r>
            <a:r>
              <a:rPr lang="en-US" dirty="0"/>
              <a:t>goals of sociological inquiry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 </a:t>
            </a:r>
            <a:r>
              <a:rPr lang="en-US" sz="2600" dirty="0"/>
              <a:t>(bring about meaningful social change)</a:t>
            </a:r>
            <a:endParaRPr lang="en-CA" altLang="en-US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CA" altLang="en-US" dirty="0"/>
              <a:t>Example: Michel Foucault and Dorothy Smith</a:t>
            </a:r>
          </a:p>
          <a:p>
            <a:pPr lvl="1">
              <a:lnSpc>
                <a:spcPct val="90000"/>
              </a:lnSpc>
              <a:defRPr/>
            </a:pPr>
            <a:r>
              <a:rPr lang="en-CA" altLang="en-US" sz="2600" dirty="0"/>
              <a:t>Audience: academic and professional readers</a:t>
            </a:r>
          </a:p>
        </p:txBody>
      </p:sp>
    </p:spTree>
    <p:extLst>
      <p:ext uri="{BB962C8B-B14F-4D97-AF65-F5344CB8AC3E}">
        <p14:creationId xmlns:p14="http://schemas.microsoft.com/office/powerpoint/2010/main" val="3671058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Policy Sociology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 dirty="0"/>
              <a:t>Generates sociological data to be used in the development of social policies, laws, rules or plans</a:t>
            </a:r>
          </a:p>
          <a:p>
            <a:pPr eaLnBrk="1" hangingPunct="1"/>
            <a:r>
              <a:rPr lang="en-CA" altLang="en-US" dirty="0"/>
              <a:t>The three main areas served by this type of sociology are education, health, and social welfare (however, these are not the only ones)</a:t>
            </a:r>
          </a:p>
          <a:p>
            <a:pPr eaLnBrk="1" hangingPunct="1"/>
            <a:r>
              <a:rPr lang="en-CA" altLang="en-US" dirty="0"/>
              <a:t>Audience: governments and corporations</a:t>
            </a:r>
          </a:p>
        </p:txBody>
      </p:sp>
    </p:spTree>
    <p:extLst>
      <p:ext uri="{BB962C8B-B14F-4D97-AF65-F5344CB8AC3E}">
        <p14:creationId xmlns:p14="http://schemas.microsoft.com/office/powerpoint/2010/main" val="1208579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Public </a:t>
            </a:r>
            <a:r>
              <a:rPr lang="en-US" altLang="en-US" dirty="0" smtClean="0"/>
              <a:t>Sociology, cont’d</a:t>
            </a:r>
            <a:endParaRPr lang="en-US" alt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CA" altLang="en-US" dirty="0"/>
              <a:t>The role of public sociologists is to make sociology accessible to the public through the use of jargon-free language</a:t>
            </a:r>
          </a:p>
          <a:p>
            <a:r>
              <a:rPr lang="en-CA" altLang="en-US" dirty="0"/>
              <a:t>Example: C. Wright Mills</a:t>
            </a:r>
          </a:p>
          <a:p>
            <a:r>
              <a:rPr lang="en-CA" altLang="en-US" dirty="0"/>
              <a:t>Audience: those outside of the discipline and the political establishment</a:t>
            </a:r>
          </a:p>
        </p:txBody>
      </p:sp>
    </p:spTree>
    <p:extLst>
      <p:ext uri="{BB962C8B-B14F-4D97-AF65-F5344CB8AC3E}">
        <p14:creationId xmlns:p14="http://schemas.microsoft.com/office/powerpoint/2010/main" val="165816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B25C57-FB62-4DA1-A459-6ADBB215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What is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077A23-8CA7-4B59-8E4B-3455402B9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CA" altLang="en-US" dirty="0"/>
              <a:t>Sociology is difficult to define. It is more productive to explain what sociology </a:t>
            </a:r>
            <a:r>
              <a:rPr lang="en-CA" altLang="en-US" i="1" dirty="0"/>
              <a:t>does</a:t>
            </a:r>
            <a:r>
              <a:rPr lang="en-CA" altLang="en-US" dirty="0"/>
              <a:t> than what it </a:t>
            </a:r>
            <a:r>
              <a:rPr lang="en-CA" altLang="en-US" i="1" dirty="0"/>
              <a:t>is.</a:t>
            </a:r>
            <a:endParaRPr lang="en-US" dirty="0"/>
          </a:p>
          <a:p>
            <a:pPr lvl="1"/>
            <a:r>
              <a:rPr lang="en-US" dirty="0"/>
              <a:t>Sociology involves looking for and looking at social patterns in</a:t>
            </a:r>
          </a:p>
          <a:p>
            <a:pPr lvl="2"/>
            <a:r>
              <a:rPr lang="en-US" dirty="0"/>
              <a:t>Social variables, such as age, gender, “race,” ethnicity, religion, ability, and sexual orientations.</a:t>
            </a:r>
          </a:p>
          <a:p>
            <a:pPr lvl="2"/>
            <a:r>
              <a:rPr lang="en-US" dirty="0"/>
              <a:t>Social institutions such as education, religion, and the family</a:t>
            </a:r>
          </a:p>
          <a:p>
            <a:pPr lvl="2"/>
            <a:r>
              <a:rPr lang="en-US" dirty="0"/>
              <a:t>Social interactions.</a:t>
            </a:r>
          </a:p>
        </p:txBody>
      </p:sp>
    </p:spTree>
    <p:extLst>
      <p:ext uri="{BB962C8B-B14F-4D97-AF65-F5344CB8AC3E}">
        <p14:creationId xmlns:p14="http://schemas.microsoft.com/office/powerpoint/2010/main" val="145379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Sociology and Related Disciplines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Sociology is a social science  </a:t>
            </a:r>
          </a:p>
          <a:p>
            <a:pPr lvl="1"/>
            <a:r>
              <a:rPr lang="en-CA" altLang="en-US" dirty="0"/>
              <a:t>Sociology has a lot in common with other social sciences such as </a:t>
            </a:r>
            <a:r>
              <a:rPr lang="en-US" dirty="0"/>
              <a:t>anthropology, economics, history, psychology, philosophy and political science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6E2BFD3-7D89-45F7-8BB7-B23814F13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1" y="3277198"/>
            <a:ext cx="7496109" cy="28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5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/>
              <a:t>Why Study Sociology?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CA" altLang="en-US" dirty="0"/>
              <a:t>Studying sociology helps you gain a greater understanding of:</a:t>
            </a:r>
          </a:p>
          <a:p>
            <a:pPr lvl="1"/>
            <a:r>
              <a:rPr lang="en-CA" altLang="en-US" dirty="0"/>
              <a:t>The social world (i.e. social practices, attitudes, institutions)</a:t>
            </a:r>
          </a:p>
          <a:p>
            <a:pPr lvl="1"/>
            <a:r>
              <a:rPr lang="en-CA" altLang="en-US" dirty="0"/>
              <a:t>Yourself (how you relate to pattern of social behaviour)</a:t>
            </a:r>
          </a:p>
          <a:p>
            <a:pPr lvl="1"/>
            <a:r>
              <a:rPr lang="en-CA" altLang="en-US" dirty="0"/>
              <a:t>Others in multicultural and diverse social world across Canada</a:t>
            </a:r>
          </a:p>
          <a:p>
            <a:pPr lvl="1"/>
            <a:r>
              <a:rPr lang="en-CA" altLang="en-US" dirty="0"/>
              <a:t>Worlds of nations and their social institutions</a:t>
            </a:r>
          </a:p>
          <a:p>
            <a:pPr lvl="1"/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806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/>
              <a:t>The Sociological Imagination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CA" altLang="en-US" dirty="0"/>
              <a:t>C. Wright Mills coined the term </a:t>
            </a:r>
            <a:r>
              <a:rPr lang="en-CA" altLang="en-US" b="1" dirty="0"/>
              <a:t>sociological imagination</a:t>
            </a:r>
            <a:r>
              <a:rPr lang="en-CA" altLang="en-US" dirty="0"/>
              <a:t>. </a:t>
            </a:r>
          </a:p>
          <a:p>
            <a:pPr lvl="1"/>
            <a:r>
              <a:rPr lang="en-CA" altLang="en-US" dirty="0"/>
              <a:t>Society, not the individual is the primary focus </a:t>
            </a:r>
          </a:p>
          <a:p>
            <a:pPr lvl="1"/>
            <a:r>
              <a:rPr lang="en-CA" altLang="en-US" dirty="0"/>
              <a:t>The sociological imagination allows us to understand individuals’ circumstances as shaped by social forces</a:t>
            </a:r>
          </a:p>
          <a:p>
            <a:pPr lvl="1"/>
            <a:r>
              <a:rPr lang="en-CA" altLang="en-US" dirty="0"/>
              <a:t>The sociological imagination helps us to understand the connections between the political and the personal. In many ways, these are interlinked</a:t>
            </a:r>
          </a:p>
        </p:txBody>
      </p:sp>
    </p:spTree>
    <p:extLst>
      <p:ext uri="{BB962C8B-B14F-4D97-AF65-F5344CB8AC3E}">
        <p14:creationId xmlns:p14="http://schemas.microsoft.com/office/powerpoint/2010/main" val="390262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/>
              <a:t>The Origins of Sociology</a:t>
            </a:r>
          </a:p>
        </p:txBody>
      </p:sp>
      <p:sp>
        <p:nvSpPr>
          <p:cNvPr id="25603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altLang="en-US" dirty="0"/>
              <a:t>Ibn </a:t>
            </a:r>
            <a:r>
              <a:rPr lang="en-US" altLang="en-US" dirty="0" err="1"/>
              <a:t>Khaldûn</a:t>
            </a:r>
            <a:r>
              <a:rPr lang="en-US" altLang="en-US" dirty="0"/>
              <a:t> (1332–1406), an Arab scholar, was the first person to carry out a systematic study of sociological subjects</a:t>
            </a:r>
          </a:p>
          <a:p>
            <a:pPr lvl="1"/>
            <a:r>
              <a:rPr lang="en-US" altLang="en-US" dirty="0"/>
              <a:t>In his book </a:t>
            </a:r>
            <a:r>
              <a:rPr lang="en-US" altLang="en-US" i="1" dirty="0"/>
              <a:t>An Introduction to History</a:t>
            </a:r>
            <a:r>
              <a:rPr lang="en-US" altLang="en-US" dirty="0"/>
              <a:t>,</a:t>
            </a:r>
            <a:r>
              <a:rPr lang="en-US" altLang="en-US" i="1" dirty="0"/>
              <a:t> </a:t>
            </a:r>
            <a:r>
              <a:rPr lang="en-US" altLang="en-US" dirty="0"/>
              <a:t>he developed a systematic approach to studying various types of societies and their histories, cultures, and economies</a:t>
            </a:r>
          </a:p>
          <a:p>
            <a:pPr lvl="1"/>
            <a:r>
              <a:rPr lang="en-US" altLang="en-US" dirty="0" err="1"/>
              <a:t>Khaldûn</a:t>
            </a:r>
            <a:r>
              <a:rPr lang="en-US" altLang="en-US" dirty="0"/>
              <a:t> discovered that as societies become more affluent, they also become more soft and senile and fall into demise</a:t>
            </a:r>
          </a:p>
        </p:txBody>
      </p:sp>
    </p:spTree>
    <p:extLst>
      <p:ext uri="{BB962C8B-B14F-4D97-AF65-F5344CB8AC3E}">
        <p14:creationId xmlns:p14="http://schemas.microsoft.com/office/powerpoint/2010/main" val="302174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Development of </a:t>
            </a:r>
            <a:br>
              <a:rPr lang="en-US" dirty="0"/>
            </a:br>
            <a:r>
              <a:rPr lang="en-US" dirty="0"/>
              <a:t>Sociology in Europe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450574" y="2209800"/>
            <a:ext cx="8229600" cy="4267200"/>
          </a:xfrm>
        </p:spPr>
        <p:txBody>
          <a:bodyPr/>
          <a:lstStyle/>
          <a:p>
            <a:r>
              <a:rPr lang="en-CA" altLang="en-US" dirty="0"/>
              <a:t>Sociology emerged as an area of academic interest in France, Germany, and Britain during the 19th century</a:t>
            </a:r>
          </a:p>
          <a:p>
            <a:pPr lvl="1"/>
            <a:r>
              <a:rPr lang="en-CA" altLang="en-US" dirty="0"/>
              <a:t>It developed as a response to dramatic social changes such as:</a:t>
            </a:r>
          </a:p>
          <a:p>
            <a:pPr lvl="2"/>
            <a:r>
              <a:rPr lang="en-CA" altLang="en-US" sz="2200" dirty="0"/>
              <a:t>Industrialization</a:t>
            </a:r>
          </a:p>
          <a:p>
            <a:pPr lvl="2"/>
            <a:r>
              <a:rPr lang="en-CA" altLang="en-US" sz="2200" dirty="0"/>
              <a:t>Urbanization</a:t>
            </a:r>
          </a:p>
          <a:p>
            <a:pPr lvl="2"/>
            <a:r>
              <a:rPr lang="en-CA" altLang="en-US" sz="2200" dirty="0"/>
              <a:t>Population increases</a:t>
            </a:r>
          </a:p>
        </p:txBody>
      </p:sp>
    </p:spTree>
    <p:extLst>
      <p:ext uri="{BB962C8B-B14F-4D97-AF65-F5344CB8AC3E}">
        <p14:creationId xmlns:p14="http://schemas.microsoft.com/office/powerpoint/2010/main" val="1499676467"/>
      </p:ext>
    </p:extLst>
  </p:cSld>
  <p:clrMapOvr>
    <a:masterClrMapping/>
  </p:clrMapOvr>
</p:sld>
</file>

<file path=ppt/theme/theme1.xml><?xml version="1.0" encoding="utf-8"?>
<a:theme xmlns:a="http://schemas.openxmlformats.org/drawingml/2006/main" name="OUP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xford template (TH)_2.potx  -  Read-Only" id="{8D574FD2-D363-4ABE-AE09-0FD09556BD74}" vid="{328F76B4-8B4B-4449-B6D0-89D9E684447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xford template (TH)_2.potx  -  Read-Only" id="{8D574FD2-D363-4ABE-AE09-0FD09556BD74}" vid="{57D5FB25-C71A-4FA0-B2CB-224F648BF6A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xford template (TH)_2.potx  -  Read-Only" id="{8D574FD2-D363-4ABE-AE09-0FD09556BD74}" vid="{0E03ACEF-5A19-4B88-B2E6-625A1FE4D0E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OUPTHEME</Template>
  <TotalTime>2764</TotalTime>
  <Words>2096</Words>
  <Application>Microsoft Office PowerPoint</Application>
  <PresentationFormat>On-screen Show (4:3)</PresentationFormat>
  <Paragraphs>216</Paragraphs>
  <Slides>36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OUPTHEME</vt:lpstr>
      <vt:lpstr>Custom Design</vt:lpstr>
      <vt:lpstr>1_Custom Design</vt:lpstr>
      <vt:lpstr>Chapter 1</vt:lpstr>
      <vt:lpstr>Introduction to Sociology</vt:lpstr>
      <vt:lpstr>Sociology and Issues</vt:lpstr>
      <vt:lpstr>What is Sociology</vt:lpstr>
      <vt:lpstr>Sociology and Related Disciplines</vt:lpstr>
      <vt:lpstr>Why Study Sociology?</vt:lpstr>
      <vt:lpstr>The Sociological Imagination</vt:lpstr>
      <vt:lpstr>The Origins of Sociology</vt:lpstr>
      <vt:lpstr>The Development of  Sociology in Europe</vt:lpstr>
      <vt:lpstr>Max Weber:  A Founder of Modern Sociology</vt:lpstr>
      <vt:lpstr>The Spread of Sociology  to North America</vt:lpstr>
      <vt:lpstr>The Development of  Canadian Sociology, cont’d</vt:lpstr>
      <vt:lpstr>Social Class and Ethnicity:  John Porter</vt:lpstr>
      <vt:lpstr>Early Women Sociologists and the Writing of gender in Canada</vt:lpstr>
      <vt:lpstr>The Growth of Sociology in Canada</vt:lpstr>
      <vt:lpstr>Different Kinds of Sociology</vt:lpstr>
      <vt:lpstr>Different Kinds of Sociology, cont’d</vt:lpstr>
      <vt:lpstr>Structural Functionalism</vt:lpstr>
      <vt:lpstr>Durkheim and Social Facts</vt:lpstr>
      <vt:lpstr>Durkheim and Social Facts, cont’d</vt:lpstr>
      <vt:lpstr>Merton’s Manifest  and Latent Functions</vt:lpstr>
      <vt:lpstr>Conflict Theory</vt:lpstr>
      <vt:lpstr>Conflict Theory, cont’d</vt:lpstr>
      <vt:lpstr>Symbolic Interactionism</vt:lpstr>
      <vt:lpstr>Symbolic Interactionism, cont’d</vt:lpstr>
      <vt:lpstr>Symbolic Interactionism, cont’d</vt:lpstr>
      <vt:lpstr>Feminist Theory</vt:lpstr>
      <vt:lpstr>Feminist Theory, cont’d</vt:lpstr>
      <vt:lpstr>Feminist Theory, cont’d</vt:lpstr>
      <vt:lpstr>Postmodern Theory</vt:lpstr>
      <vt:lpstr>Postmodern Theory, cont’d</vt:lpstr>
      <vt:lpstr>Sociology by Audience</vt:lpstr>
      <vt:lpstr>Professional Sociology</vt:lpstr>
      <vt:lpstr>Critical Sociology</vt:lpstr>
      <vt:lpstr>Policy Sociology</vt:lpstr>
      <vt:lpstr>Public Sociology, cont’d</vt:lpstr>
    </vt:vector>
  </TitlesOfParts>
  <Company>Oxford University Press.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Problems: A Canadian Perspective - 4th Ed.</dc:title>
  <dc:creator>Tepperman &amp; Curtis - Edited by Merle Fuller</dc:creator>
  <cp:lastModifiedBy>Lauren Kates</cp:lastModifiedBy>
  <cp:revision>165</cp:revision>
  <cp:lastPrinted>2014-11-04T18:14:54Z</cp:lastPrinted>
  <dcterms:created xsi:type="dcterms:W3CDTF">2010-06-12T20:52:05Z</dcterms:created>
  <dcterms:modified xsi:type="dcterms:W3CDTF">2020-05-15T15:13:43Z</dcterms:modified>
</cp:coreProperties>
</file>