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67" r:id="rId4"/>
    <p:sldId id="268" r:id="rId5"/>
    <p:sldId id="270" r:id="rId6"/>
    <p:sldId id="269" r:id="rId7"/>
    <p:sldId id="271" r:id="rId8"/>
    <p:sldId id="272" r:id="rId9"/>
    <p:sldId id="273" r:id="rId10"/>
    <p:sldId id="274" r:id="rId11"/>
    <p:sldId id="275" r:id="rId12"/>
    <p:sldId id="276" r:id="rId13"/>
    <p:sldId id="277" r:id="rId14"/>
    <p:sldId id="278" r:id="rId15"/>
    <p:sldId id="279" r:id="rId16"/>
    <p:sldId id="280" r:id="rId17"/>
    <p:sldId id="281" r:id="rId18"/>
    <p:sldId id="282" r:id="rId1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8">
          <p15:clr>
            <a:srgbClr val="A4A3A4"/>
          </p15:clr>
        </p15:guide>
        <p15:guide id="3" orient="horz" pos="3793">
          <p15:clr>
            <a:srgbClr val="A4A3A4"/>
          </p15:clr>
        </p15:guide>
        <p15:guide id="4" orient="horz" pos="636">
          <p15:clr>
            <a:srgbClr val="A4A3A4"/>
          </p15:clr>
        </p15:guide>
        <p15:guide id="5" pos="2880">
          <p15:clr>
            <a:srgbClr val="A4A3A4"/>
          </p15:clr>
        </p15:guide>
        <p15:guide id="6" pos="144">
          <p15:clr>
            <a:srgbClr val="A4A3A4"/>
          </p15:clr>
        </p15:guide>
        <p15:guide id="7" pos="5602" userDrawn="1">
          <p15:clr>
            <a:srgbClr val="A4A3A4"/>
          </p15:clr>
        </p15:guide>
        <p15:guide id="8" orient="horz" pos="3539" userDrawn="1">
          <p15:clr>
            <a:srgbClr val="A4A3A4"/>
          </p15:clr>
        </p15:guide>
        <p15:guide id="9" orient="horz" pos="32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288" y="78"/>
      </p:cViewPr>
      <p:guideLst>
        <p:guide orient="horz" pos="2160"/>
        <p:guide orient="horz" pos="418"/>
        <p:guide orient="horz" pos="3793"/>
        <p:guide orient="horz" pos="636"/>
        <p:guide pos="2880"/>
        <p:guide pos="144"/>
        <p:guide pos="5602"/>
        <p:guide orient="horz" pos="3539"/>
        <p:guide orient="horz" pos="3285"/>
      </p:guideLst>
    </p:cSldViewPr>
  </p:slideViewPr>
  <p:notesTextViewPr>
    <p:cViewPr>
      <p:scale>
        <a:sx n="100" d="100"/>
        <a:sy n="100" d="100"/>
      </p:scale>
      <p:origin x="0" y="0"/>
    </p:cViewPr>
  </p:notesText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5AA88AA-0CF7-49AF-9991-219FB5A159B5}" type="datetimeFigureOut">
              <a:rPr lang="en-US" smtClean="0"/>
              <a:t>6/28/2020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37FE1EA-F46E-40ED-B3D6-EC97718CB608}" type="slidenum">
              <a:rPr lang="en-US" smtClean="0"/>
              <a:t>‹#›</a:t>
            </a:fld>
            <a:endParaRPr lang="en-US"/>
          </a:p>
        </p:txBody>
      </p:sp>
    </p:spTree>
    <p:extLst>
      <p:ext uri="{BB962C8B-B14F-4D97-AF65-F5344CB8AC3E}">
        <p14:creationId xmlns:p14="http://schemas.microsoft.com/office/powerpoint/2010/main" val="200783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a:t>
            </a:fld>
            <a:endParaRPr lang="en-US"/>
          </a:p>
        </p:txBody>
      </p:sp>
    </p:spTree>
    <p:extLst>
      <p:ext uri="{BB962C8B-B14F-4D97-AF65-F5344CB8AC3E}">
        <p14:creationId xmlns:p14="http://schemas.microsoft.com/office/powerpoint/2010/main" val="2352970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11</a:t>
            </a:fld>
            <a:endParaRPr lang="en-US"/>
          </a:p>
        </p:txBody>
      </p:sp>
    </p:spTree>
    <p:extLst>
      <p:ext uri="{BB962C8B-B14F-4D97-AF65-F5344CB8AC3E}">
        <p14:creationId xmlns:p14="http://schemas.microsoft.com/office/powerpoint/2010/main" val="58272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12</a:t>
            </a:fld>
            <a:endParaRPr lang="en-US"/>
          </a:p>
        </p:txBody>
      </p:sp>
    </p:spTree>
    <p:extLst>
      <p:ext uri="{BB962C8B-B14F-4D97-AF65-F5344CB8AC3E}">
        <p14:creationId xmlns:p14="http://schemas.microsoft.com/office/powerpoint/2010/main" val="4114854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13</a:t>
            </a:fld>
            <a:endParaRPr lang="en-US"/>
          </a:p>
        </p:txBody>
      </p:sp>
    </p:spTree>
    <p:extLst>
      <p:ext uri="{BB962C8B-B14F-4D97-AF65-F5344CB8AC3E}">
        <p14:creationId xmlns:p14="http://schemas.microsoft.com/office/powerpoint/2010/main" val="1592244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14</a:t>
            </a:fld>
            <a:endParaRPr lang="en-US"/>
          </a:p>
        </p:txBody>
      </p:sp>
    </p:spTree>
    <p:extLst>
      <p:ext uri="{BB962C8B-B14F-4D97-AF65-F5344CB8AC3E}">
        <p14:creationId xmlns:p14="http://schemas.microsoft.com/office/powerpoint/2010/main" val="3730033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15</a:t>
            </a:fld>
            <a:endParaRPr lang="en-US"/>
          </a:p>
        </p:txBody>
      </p:sp>
    </p:spTree>
    <p:extLst>
      <p:ext uri="{BB962C8B-B14F-4D97-AF65-F5344CB8AC3E}">
        <p14:creationId xmlns:p14="http://schemas.microsoft.com/office/powerpoint/2010/main" val="685565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16</a:t>
            </a:fld>
            <a:endParaRPr lang="en-US"/>
          </a:p>
        </p:txBody>
      </p:sp>
    </p:spTree>
    <p:extLst>
      <p:ext uri="{BB962C8B-B14F-4D97-AF65-F5344CB8AC3E}">
        <p14:creationId xmlns:p14="http://schemas.microsoft.com/office/powerpoint/2010/main" val="3117806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17</a:t>
            </a:fld>
            <a:endParaRPr lang="en-US"/>
          </a:p>
        </p:txBody>
      </p:sp>
    </p:spTree>
    <p:extLst>
      <p:ext uri="{BB962C8B-B14F-4D97-AF65-F5344CB8AC3E}">
        <p14:creationId xmlns:p14="http://schemas.microsoft.com/office/powerpoint/2010/main" val="1203482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18</a:t>
            </a:fld>
            <a:endParaRPr lang="en-US"/>
          </a:p>
        </p:txBody>
      </p:sp>
    </p:spTree>
    <p:extLst>
      <p:ext uri="{BB962C8B-B14F-4D97-AF65-F5344CB8AC3E}">
        <p14:creationId xmlns:p14="http://schemas.microsoft.com/office/powerpoint/2010/main" val="14704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3</a:t>
            </a:fld>
            <a:endParaRPr lang="en-US"/>
          </a:p>
        </p:txBody>
      </p:sp>
    </p:spTree>
    <p:extLst>
      <p:ext uri="{BB962C8B-B14F-4D97-AF65-F5344CB8AC3E}">
        <p14:creationId xmlns:p14="http://schemas.microsoft.com/office/powerpoint/2010/main" val="295685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4</a:t>
            </a:fld>
            <a:endParaRPr lang="en-US"/>
          </a:p>
        </p:txBody>
      </p:sp>
    </p:spTree>
    <p:extLst>
      <p:ext uri="{BB962C8B-B14F-4D97-AF65-F5344CB8AC3E}">
        <p14:creationId xmlns:p14="http://schemas.microsoft.com/office/powerpoint/2010/main" val="396252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5</a:t>
            </a:fld>
            <a:endParaRPr lang="en-US"/>
          </a:p>
        </p:txBody>
      </p:sp>
    </p:spTree>
    <p:extLst>
      <p:ext uri="{BB962C8B-B14F-4D97-AF65-F5344CB8AC3E}">
        <p14:creationId xmlns:p14="http://schemas.microsoft.com/office/powerpoint/2010/main" val="1194703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6</a:t>
            </a:fld>
            <a:endParaRPr lang="en-US"/>
          </a:p>
        </p:txBody>
      </p:sp>
    </p:spTree>
    <p:extLst>
      <p:ext uri="{BB962C8B-B14F-4D97-AF65-F5344CB8AC3E}">
        <p14:creationId xmlns:p14="http://schemas.microsoft.com/office/powerpoint/2010/main" val="986603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7</a:t>
            </a:fld>
            <a:endParaRPr lang="en-US"/>
          </a:p>
        </p:txBody>
      </p:sp>
    </p:spTree>
    <p:extLst>
      <p:ext uri="{BB962C8B-B14F-4D97-AF65-F5344CB8AC3E}">
        <p14:creationId xmlns:p14="http://schemas.microsoft.com/office/powerpoint/2010/main" val="2389863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8</a:t>
            </a:fld>
            <a:endParaRPr lang="en-US"/>
          </a:p>
        </p:txBody>
      </p:sp>
    </p:spTree>
    <p:extLst>
      <p:ext uri="{BB962C8B-B14F-4D97-AF65-F5344CB8AC3E}">
        <p14:creationId xmlns:p14="http://schemas.microsoft.com/office/powerpoint/2010/main" val="1046317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9</a:t>
            </a:fld>
            <a:endParaRPr lang="en-US"/>
          </a:p>
        </p:txBody>
      </p:sp>
    </p:spTree>
    <p:extLst>
      <p:ext uri="{BB962C8B-B14F-4D97-AF65-F5344CB8AC3E}">
        <p14:creationId xmlns:p14="http://schemas.microsoft.com/office/powerpoint/2010/main" val="1808633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10</a:t>
            </a:fld>
            <a:endParaRPr lang="en-US"/>
          </a:p>
        </p:txBody>
      </p:sp>
    </p:spTree>
    <p:extLst>
      <p:ext uri="{BB962C8B-B14F-4D97-AF65-F5344CB8AC3E}">
        <p14:creationId xmlns:p14="http://schemas.microsoft.com/office/powerpoint/2010/main" val="346783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6/28/2020</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6/28/2020</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6/28/2020</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6/28/2020</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6/28/2020</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6330696"/>
            <a:ext cx="1164336" cy="52730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26589" y="475673"/>
            <a:ext cx="2290821" cy="1057275"/>
          </a:xfrm>
          <a:prstGeom prst="rect">
            <a:avLst/>
          </a:prstGeom>
        </p:spPr>
        <p:txBody>
          <a:bodyPr wrap="square" lIns="0" tIns="0" rIns="0" bIns="0">
            <a:spAutoFit/>
          </a:bodyPr>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a:xfrm>
            <a:off x="1656909" y="1780922"/>
            <a:ext cx="5830181" cy="3522979"/>
          </a:xfrm>
          <a:prstGeom prst="rect">
            <a:avLst/>
          </a:prstGeom>
        </p:spPr>
        <p:txBody>
          <a:bodyPr wrap="square" lIns="0" tIns="0" rIns="0" bIns="0">
            <a:spAutoFit/>
          </a:bodyPr>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a:xfrm>
            <a:off x="1244600" y="6540500"/>
            <a:ext cx="1675130" cy="152400"/>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6/28/2020</a:t>
            </a:fld>
            <a:endParaRPr lang="en-US"/>
          </a:p>
        </p:txBody>
      </p:sp>
      <p:sp>
        <p:nvSpPr>
          <p:cNvPr id="6" name="Holder 6"/>
          <p:cNvSpPr>
            <a:spLocks noGrp="1"/>
          </p:cNvSpPr>
          <p:nvPr>
            <p:ph type="sldNum" sz="quarter" idx="7"/>
          </p:nvPr>
        </p:nvSpPr>
        <p:spPr>
          <a:xfrm>
            <a:off x="8869993" y="6533642"/>
            <a:ext cx="153670"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8822" y="475673"/>
            <a:ext cx="6509591" cy="968855"/>
          </a:xfrm>
          <a:prstGeom prst="rect">
            <a:avLst/>
          </a:prstGeom>
        </p:spPr>
        <p:txBody>
          <a:bodyPr vert="horz" wrap="square" lIns="0" tIns="136525" rIns="0" bIns="0" rtlCol="0">
            <a:spAutoFit/>
          </a:bodyPr>
          <a:lstStyle/>
          <a:p>
            <a:pPr algn="ctr"/>
            <a:r>
              <a:rPr lang="en-US" dirty="0"/>
              <a:t>Europe in </a:t>
            </a:r>
            <a:r>
              <a:rPr lang="en-US" dirty="0" smtClean="0"/>
              <a:t>the Modern </a:t>
            </a:r>
            <a:r>
              <a:rPr lang="en-US" dirty="0"/>
              <a:t>World </a:t>
            </a:r>
            <a:r>
              <a:rPr lang="en-US" dirty="0" smtClean="0"/>
              <a:t/>
            </a:r>
            <a:br>
              <a:rPr lang="en-US" dirty="0" smtClean="0"/>
            </a:br>
            <a:r>
              <a:rPr sz="2200" i="0" spc="-10" dirty="0" smtClean="0">
                <a:solidFill>
                  <a:srgbClr val="3A6599"/>
                </a:solidFill>
                <a:latin typeface="Calibri"/>
                <a:cs typeface="Calibri"/>
              </a:rPr>
              <a:t>by </a:t>
            </a:r>
            <a:r>
              <a:rPr lang="en-US" sz="2200" i="0" spc="-10" dirty="0">
                <a:solidFill>
                  <a:srgbClr val="3A6599"/>
                </a:solidFill>
              </a:rPr>
              <a:t>Edward Berenson</a:t>
            </a:r>
            <a:endParaRPr sz="2200" i="0" spc="-10" dirty="0">
              <a:solidFill>
                <a:srgbClr val="3A6599"/>
              </a:solidFill>
            </a:endParaRPr>
          </a:p>
        </p:txBody>
      </p:sp>
      <p:pic>
        <p:nvPicPr>
          <p:cNvPr id="3" name="Picture 2" descr="Cover Photo shows a corps of women dressed in a uniform marching in a parade. " title="Europe in the Modern Worl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0500" y="1651689"/>
            <a:ext cx="3543000" cy="43696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10</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Map</a:t>
            </a:r>
            <a:r>
              <a:rPr lang="sv-SE" sz="1400" b="1" i="0" dirty="0" smtClean="0"/>
              <a:t> </a:t>
            </a:r>
            <a:r>
              <a:rPr lang="sv-SE" sz="1400" b="1" i="0" dirty="0"/>
              <a:t>3.2 </a:t>
            </a:r>
            <a:r>
              <a:rPr lang="sv-SE" sz="1400" i="0" dirty="0"/>
              <a:t>Sweden Expansion, 1560–1705</a:t>
            </a:r>
            <a:endParaRPr lang="en-US" sz="1400" dirty="0"/>
          </a:p>
        </p:txBody>
      </p:sp>
      <p:pic>
        <p:nvPicPr>
          <p:cNvPr id="3" name="Picture 2" descr="A map of Sweden and a portion of Europe to the south of the Baltic Sea shows the Swedish Expansion, 1560 to 1705.&#10;The data from the map are as follows.&#10;- Sweden, 1560: Includes the Swedish landmass to the west of the Baltic Sea, Lapland to the north of the sea and Finland along the east coast. &#10;- Swedish acquisitions, 1560 to 1660: Includes a small landmass sandwiched between Norway and Sweden, three stretches of landmasses to the east, southeast, and south of Finland namely Carelia, Ingria, and Estonia and Livonia, respectively.&#10;- Swedish colonization in Finland: A small coastal stretch of landmass in the southwest of Finland.&#10;- Swedish occupation of Russia, 1613: A landmass to the south of Ingria encompassing Novgorod.&#10;- Denmark to Norway: A stretch of landmass to the west of Sweden encompassing Trondheim, Norway, and a portion of Demark.&#10;- Occupied first by Denmark, then Sweden, 1645: Two small island in the Baltic Sea, one to the south of Estonia.&#10;- Seas and lakes frozen in winter: Northern part of the Baltic Sea sandwiched between Sweden and Finland.&#10;- Invasion of Poland, 1655 to 1658: Traces paths to the south of Riga, Courland, another one through Poland- Lithuania to touch Brest, Warsaw, Lublin, Czestochwa, and Kraków.&#10;- Campaigns under Gustav II Adolf, 1631 to 1632: Traces path from Pomerania toward Lutzen, touching Stettin, Berlin, Werben, Tangermunde, Magdeburg, Breitenfeld, Mainz, Nordlingen, Rain, Munich, Alte Veste, and Nuremberg.&#10;- Campaign against Poland, 1702 to 1705: Traces a path from the south coast of Sweden through the Baltic Seam to reach Estonia. From Estonia, traces a path southward ton reach Warsaw and then Kraków.&#10;- Campaign against Denmark, 1658: Traces a short path from Pomerania to Denmark, and then to Copenhagen. &#10;- Battle with date: Zones include from north to south, Wittstock, 1636, Breitenfeld in 1631, Nordlingen in 1634, Rain in 1632, and Lutzen in 1632.&#10;- Siege: Includes Magdeburg, Nuremberg, and Alte Veste.&#10;" title="Map 3.2 Sweden Expansion, 1560–17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0503" y="677167"/>
            <a:ext cx="4026305" cy="4835160"/>
          </a:xfrm>
          <a:prstGeom prst="rect">
            <a:avLst/>
          </a:prstGeom>
        </p:spPr>
      </p:pic>
    </p:spTree>
    <p:extLst>
      <p:ext uri="{BB962C8B-B14F-4D97-AF65-F5344CB8AC3E}">
        <p14:creationId xmlns:p14="http://schemas.microsoft.com/office/powerpoint/2010/main" val="701106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11</a:t>
            </a:fld>
            <a:endParaRPr dirty="0"/>
          </a:p>
        </p:txBody>
      </p:sp>
      <p:sp>
        <p:nvSpPr>
          <p:cNvPr id="2" name="Title 1"/>
          <p:cNvSpPr>
            <a:spLocks noGrp="1"/>
          </p:cNvSpPr>
          <p:nvPr>
            <p:ph type="title"/>
          </p:nvPr>
        </p:nvSpPr>
        <p:spPr>
          <a:xfrm>
            <a:off x="228600" y="4941530"/>
            <a:ext cx="8686800" cy="1077218"/>
          </a:xfrm>
        </p:spPr>
        <p:txBody>
          <a:bodyPr/>
          <a:lstStyle/>
          <a:p>
            <a:r>
              <a:rPr lang="en-US" sz="1400" b="1" i="0" dirty="0"/>
              <a:t>Imperial Hall, </a:t>
            </a:r>
            <a:r>
              <a:rPr lang="en-US" sz="1400" b="1" i="0" dirty="0" err="1"/>
              <a:t>Topkapi</a:t>
            </a:r>
            <a:r>
              <a:rPr lang="en-US" sz="1400" b="1" i="0" dirty="0"/>
              <a:t> Palace. </a:t>
            </a:r>
            <a:r>
              <a:rPr lang="en-US" sz="1400" i="0" dirty="0"/>
              <a:t>Shortly after they conquered </a:t>
            </a:r>
            <a:r>
              <a:rPr lang="en-US" sz="1400" i="0" dirty="0" smtClean="0"/>
              <a:t>Constantinople, the </a:t>
            </a:r>
            <a:r>
              <a:rPr lang="en-US" sz="1400" i="0" dirty="0"/>
              <a:t>Ottomans began the construction of a new palace for their sultans: </a:t>
            </a:r>
            <a:r>
              <a:rPr lang="en-US" sz="1400" i="0" dirty="0" err="1" smtClean="0"/>
              <a:t>Topkapi</a:t>
            </a:r>
            <a:r>
              <a:rPr lang="en-US" sz="1400" i="0" dirty="0" smtClean="0"/>
              <a:t> </a:t>
            </a:r>
            <a:r>
              <a:rPr lang="en-US" sz="1400" i="0" dirty="0" err="1" smtClean="0"/>
              <a:t>Saray</a:t>
            </a:r>
            <a:r>
              <a:rPr lang="en-US" sz="1400" i="0" dirty="0"/>
              <a:t>. The </a:t>
            </a:r>
            <a:r>
              <a:rPr lang="en-US" sz="1400" i="0" dirty="0" err="1"/>
              <a:t>Topkapi</a:t>
            </a:r>
            <a:r>
              <a:rPr lang="en-US" sz="1400" i="0" dirty="0"/>
              <a:t> is a veritable mini-city, with schools, barracks, a </a:t>
            </a:r>
            <a:r>
              <a:rPr lang="en-US" sz="1400" i="0" dirty="0" smtClean="0"/>
              <a:t>hospital, an </a:t>
            </a:r>
            <a:r>
              <a:rPr lang="en-US" sz="1400" i="0" dirty="0"/>
              <a:t>armory, and most important, the living quarters, or harem, for the </a:t>
            </a:r>
            <a:r>
              <a:rPr lang="en-US" sz="1400" i="0" dirty="0" smtClean="0"/>
              <a:t>ruling family</a:t>
            </a:r>
            <a:r>
              <a:rPr lang="en-US" sz="1400" i="0" dirty="0"/>
              <a:t>. Located at the very center of the palace complex were the </a:t>
            </a:r>
            <a:r>
              <a:rPr lang="en-US" sz="1400" i="0" dirty="0" smtClean="0"/>
              <a:t>private apartments </a:t>
            </a:r>
            <a:r>
              <a:rPr lang="en-US" sz="1400" i="0" dirty="0"/>
              <a:t>of the sultan, which included the Imperial Hall where the </a:t>
            </a:r>
            <a:r>
              <a:rPr lang="en-US" sz="1400" i="0" dirty="0" smtClean="0"/>
              <a:t>sultan would </a:t>
            </a:r>
            <a:r>
              <a:rPr lang="en-US" sz="1400" i="0" dirty="0"/>
              <a:t>receive members of his family and closest advisors.</a:t>
            </a:r>
            <a:endParaRPr lang="en-US" sz="1400" dirty="0"/>
          </a:p>
        </p:txBody>
      </p:sp>
      <p:pic>
        <p:nvPicPr>
          <p:cNvPr id="3" name="Picture 2" descr="A photo shows the Imperial Hall of the Topkapi Palace." title="Imperial Hall, Topkapi Palace. Shortly after they conquered Constantinople, the Ottomans began the construction of a new palace for their sultans: Topkapi Saray. The Topkapi is a veritable mini-city, with schools, barracks, a hospital, an armory, and most important, the living quarters, or harem, for the ruling family. Located at the very center of the palace complex were the private apartments of the sultan, which included the Imperial Hall where the sultan would receive members of his family and closest adviso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5932" y="682933"/>
            <a:ext cx="5918897" cy="3995255"/>
          </a:xfrm>
          <a:prstGeom prst="rect">
            <a:avLst/>
          </a:prstGeom>
        </p:spPr>
      </p:pic>
    </p:spTree>
    <p:extLst>
      <p:ext uri="{BB962C8B-B14F-4D97-AF65-F5344CB8AC3E}">
        <p14:creationId xmlns:p14="http://schemas.microsoft.com/office/powerpoint/2010/main" val="566395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12</a:t>
            </a:fld>
            <a:endParaRPr dirty="0"/>
          </a:p>
        </p:txBody>
      </p:sp>
      <p:sp>
        <p:nvSpPr>
          <p:cNvPr id="2" name="Title 1"/>
          <p:cNvSpPr>
            <a:spLocks noGrp="1"/>
          </p:cNvSpPr>
          <p:nvPr>
            <p:ph type="title"/>
          </p:nvPr>
        </p:nvSpPr>
        <p:spPr>
          <a:xfrm>
            <a:off x="228600" y="5589955"/>
            <a:ext cx="8686800" cy="430887"/>
          </a:xfrm>
        </p:spPr>
        <p:txBody>
          <a:bodyPr/>
          <a:lstStyle/>
          <a:p>
            <a:r>
              <a:rPr lang="en-US" sz="1400" b="1" i="0" dirty="0"/>
              <a:t>The </a:t>
            </a:r>
            <a:r>
              <a:rPr lang="en-US" sz="1400" b="1" i="0" dirty="0" err="1"/>
              <a:t>Fronde</a:t>
            </a:r>
            <a:r>
              <a:rPr lang="en-US" sz="1400" b="1" i="0" dirty="0"/>
              <a:t>. </a:t>
            </a:r>
            <a:r>
              <a:rPr lang="en-US" sz="1400" i="0" dirty="0"/>
              <a:t>A </a:t>
            </a:r>
            <a:r>
              <a:rPr lang="en-US" sz="1400" i="0" dirty="0" err="1"/>
              <a:t>Fronde</a:t>
            </a:r>
            <a:r>
              <a:rPr lang="en-US" sz="1400" i="0" dirty="0"/>
              <a:t> leader urges Parisians to revolt against </a:t>
            </a:r>
            <a:r>
              <a:rPr lang="en-US" sz="1400" i="0" dirty="0" smtClean="0"/>
              <a:t>Cardinal Mazarin</a:t>
            </a:r>
            <a:r>
              <a:rPr lang="en-US" sz="1400" i="0" dirty="0"/>
              <a:t>. The Seine, visible in the background, flooded its banks </a:t>
            </a:r>
            <a:r>
              <a:rPr lang="en-US" sz="1400" i="0" dirty="0" smtClean="0"/>
              <a:t>numerous times </a:t>
            </a:r>
            <a:r>
              <a:rPr lang="en-US" sz="1400" i="0" dirty="0"/>
              <a:t>in the seventeenth century.</a:t>
            </a:r>
            <a:endParaRPr lang="en-US" sz="1400" dirty="0"/>
          </a:p>
        </p:txBody>
      </p:sp>
      <p:pic>
        <p:nvPicPr>
          <p:cNvPr id="3" name="Picture 2" descr="A sketch shows a man standing on a raised platform addressing a large gathering of men on the banks of a waterbody." title="The Fronde. A Fronde leader urges Parisians to revolt against Cardinal Mazarin. The Seine, visible in the background, flooded its banks numerous times in the seventeenth centur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097" y="671755"/>
            <a:ext cx="7609806" cy="4527836"/>
          </a:xfrm>
          <a:prstGeom prst="rect">
            <a:avLst/>
          </a:prstGeom>
        </p:spPr>
      </p:pic>
    </p:spTree>
    <p:extLst>
      <p:ext uri="{BB962C8B-B14F-4D97-AF65-F5344CB8AC3E}">
        <p14:creationId xmlns:p14="http://schemas.microsoft.com/office/powerpoint/2010/main" val="3719751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13</a:t>
            </a:fld>
            <a:endParaRPr dirty="0"/>
          </a:p>
        </p:txBody>
      </p:sp>
      <p:sp>
        <p:nvSpPr>
          <p:cNvPr id="2" name="Title 1"/>
          <p:cNvSpPr>
            <a:spLocks noGrp="1"/>
          </p:cNvSpPr>
          <p:nvPr>
            <p:ph type="title"/>
          </p:nvPr>
        </p:nvSpPr>
        <p:spPr>
          <a:xfrm>
            <a:off x="228600" y="5589955"/>
            <a:ext cx="8686800" cy="430887"/>
          </a:xfrm>
        </p:spPr>
        <p:txBody>
          <a:bodyPr/>
          <a:lstStyle/>
          <a:p>
            <a:r>
              <a:rPr lang="en-US" sz="1400" b="1" i="0" dirty="0"/>
              <a:t>The Chateau of Versailles—Hall of Mirrors. </a:t>
            </a:r>
            <a:r>
              <a:rPr lang="en-US" sz="1400" i="0" dirty="0"/>
              <a:t>In this ornate palace, </a:t>
            </a:r>
            <a:r>
              <a:rPr lang="en-US" sz="1400" i="0" dirty="0" smtClean="0"/>
              <a:t>completed in </a:t>
            </a:r>
            <a:r>
              <a:rPr lang="en-US" sz="1400" i="0" dirty="0"/>
              <a:t>1682, King Louis XIV presided over some 5,000 of his country’s </a:t>
            </a:r>
            <a:r>
              <a:rPr lang="en-US" sz="1400" i="0" dirty="0" smtClean="0"/>
              <a:t>leading nobles </a:t>
            </a:r>
            <a:r>
              <a:rPr lang="en-US" sz="1400" i="0" dirty="0"/>
              <a:t>and shaped an ambitious, adventurous foreign policy.</a:t>
            </a:r>
            <a:endParaRPr lang="en-US" sz="1400" dirty="0"/>
          </a:p>
        </p:txBody>
      </p:sp>
      <p:pic>
        <p:nvPicPr>
          <p:cNvPr id="3" name="Picture 2" descr="A photo shows the inside of the Chateau of Versailles." title="The Chateau of Versailles—Hall of Mirrors. In this ornate palace, completed in 1682, King Louis XIV presided over some 5,000 of his country’s leading nobles and shaped an ambitious, adventurous foreign polic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946" y="663923"/>
            <a:ext cx="6878108" cy="4551015"/>
          </a:xfrm>
          <a:prstGeom prst="rect">
            <a:avLst/>
          </a:prstGeom>
        </p:spPr>
      </p:pic>
    </p:spTree>
    <p:extLst>
      <p:ext uri="{BB962C8B-B14F-4D97-AF65-F5344CB8AC3E}">
        <p14:creationId xmlns:p14="http://schemas.microsoft.com/office/powerpoint/2010/main" val="3433129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14</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Map 3.3 </a:t>
            </a:r>
            <a:r>
              <a:rPr lang="en-US" sz="1400" i="0" dirty="0"/>
              <a:t>Europe after the War of the Spanish Succession</a:t>
            </a:r>
            <a:endParaRPr lang="en-US" sz="1400" dirty="0"/>
          </a:p>
        </p:txBody>
      </p:sp>
      <p:pic>
        <p:nvPicPr>
          <p:cNvPr id="3" name="Picture 2" descr="A map shows Europe after the war of Spanish Succession.&#10;The data from the map are as follows.&#10;- French Bourbon Lands: Includes France.&#10;- Spanish Bourbon Lands: Spain.&#10;- Austrian Habsburg lands: Includes Austria and Hungary.&#10;- Prussian lands: Small landmasses to the west of Poland-Lithuania and further west encompassing Berlin.&#10;- Great Britain: England, Ireland, and Scotland.&#10;- To the Austrian Empire: A small landmass along the northeastern border of France namely Austrian Neth, an island in the Mediterranean Sea, Sardinia, and the southern portion of the Italian Peninsula, Kingdom of Naples.&#10;- Main areas of fighting during the War of Spanish Succession, 1702 to 1714: Two different area, one, stretches along the eastern border of France, and another, a landmass within Spain encompassing Madrid.&#10;- Boundary of the Holy Roman Empire: A border that traces the eastern border of France in the west, and traces the eastern border of Austria in the east, both merging near Venice.&#10;" title="Map 3.3 Europe after the War of the Spanish Success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2680" y="663575"/>
            <a:ext cx="5368738" cy="4790936"/>
          </a:xfrm>
          <a:prstGeom prst="rect">
            <a:avLst/>
          </a:prstGeom>
        </p:spPr>
      </p:pic>
    </p:spTree>
    <p:extLst>
      <p:ext uri="{BB962C8B-B14F-4D97-AF65-F5344CB8AC3E}">
        <p14:creationId xmlns:p14="http://schemas.microsoft.com/office/powerpoint/2010/main" val="88956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15</a:t>
            </a:fld>
            <a:endParaRPr dirty="0"/>
          </a:p>
        </p:txBody>
      </p:sp>
      <p:sp>
        <p:nvSpPr>
          <p:cNvPr id="2" name="Title 1"/>
          <p:cNvSpPr>
            <a:spLocks noGrp="1"/>
          </p:cNvSpPr>
          <p:nvPr>
            <p:ph type="title"/>
          </p:nvPr>
        </p:nvSpPr>
        <p:spPr>
          <a:xfrm>
            <a:off x="228600" y="5372890"/>
            <a:ext cx="8686800" cy="646331"/>
          </a:xfrm>
        </p:spPr>
        <p:txBody>
          <a:bodyPr/>
          <a:lstStyle/>
          <a:p>
            <a:r>
              <a:rPr lang="en-US" sz="1400" b="1" i="0" dirty="0"/>
              <a:t>Puritans. </a:t>
            </a:r>
            <a:r>
              <a:rPr lang="en-US" sz="1400" i="0" dirty="0"/>
              <a:t>These Protestant purists disliked elaborate religious ritual and </a:t>
            </a:r>
            <a:r>
              <a:rPr lang="en-US" sz="1400" i="0" dirty="0" smtClean="0"/>
              <a:t>thought England’s </a:t>
            </a:r>
            <a:r>
              <a:rPr lang="en-US" sz="1400" i="0" dirty="0"/>
              <a:t>sumptuous Anglican cathedrals smacked of Catholicism. </a:t>
            </a:r>
            <a:r>
              <a:rPr lang="en-US" sz="1400" i="0" dirty="0" smtClean="0"/>
              <a:t>Puritans considered </a:t>
            </a:r>
            <a:r>
              <a:rPr lang="en-US" sz="1400" i="0" dirty="0"/>
              <a:t>William Laud, King Charles I’s Archbishop of Canterbury, a papist.</a:t>
            </a:r>
            <a:endParaRPr lang="en-US" sz="1400" dirty="0"/>
          </a:p>
        </p:txBody>
      </p:sp>
      <p:pic>
        <p:nvPicPr>
          <p:cNvPr id="3" name="Picture 2" descr="A sketch shows a man sitting across a woman who is sitting along with children by her side." title="Puritans. These Protestant purists disliked elaborate religious ritual and thought England’s sumptuous Anglican cathedrals smacked of Catholicism. Puritans considered William Laud, King Charles I’s Archbishop of Canterbury, a papis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7108" y="681627"/>
            <a:ext cx="6129784" cy="4403228"/>
          </a:xfrm>
          <a:prstGeom prst="rect">
            <a:avLst/>
          </a:prstGeom>
        </p:spPr>
      </p:pic>
    </p:spTree>
    <p:extLst>
      <p:ext uri="{BB962C8B-B14F-4D97-AF65-F5344CB8AC3E}">
        <p14:creationId xmlns:p14="http://schemas.microsoft.com/office/powerpoint/2010/main" val="3300488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16</a:t>
            </a:fld>
            <a:endParaRPr dirty="0"/>
          </a:p>
        </p:txBody>
      </p:sp>
      <p:sp>
        <p:nvSpPr>
          <p:cNvPr id="2" name="Title 1"/>
          <p:cNvSpPr>
            <a:spLocks noGrp="1"/>
          </p:cNvSpPr>
          <p:nvPr>
            <p:ph type="title"/>
          </p:nvPr>
        </p:nvSpPr>
        <p:spPr>
          <a:xfrm>
            <a:off x="228600" y="5372890"/>
            <a:ext cx="8686800" cy="646331"/>
          </a:xfrm>
        </p:spPr>
        <p:txBody>
          <a:bodyPr/>
          <a:lstStyle/>
          <a:p>
            <a:r>
              <a:rPr lang="en-US" sz="1400" b="1" i="0" dirty="0"/>
              <a:t>The Execution of Charles I. </a:t>
            </a:r>
            <a:r>
              <a:rPr lang="en-US" sz="1400" i="0" dirty="0"/>
              <a:t>In January 1649, </a:t>
            </a:r>
            <a:r>
              <a:rPr lang="en-US" sz="1400" i="0" dirty="0" smtClean="0"/>
              <a:t>England’s revolutionary </a:t>
            </a:r>
            <a:r>
              <a:rPr lang="en-US" sz="1400" i="0" dirty="0"/>
              <a:t>“Rump Parliament” indicted Charles for</a:t>
            </a:r>
            <a:br>
              <a:rPr lang="en-US" sz="1400" i="0" dirty="0"/>
            </a:br>
            <a:r>
              <a:rPr lang="en-US" sz="1400" i="0" dirty="0"/>
              <a:t>treason, and a newly created High Court sentenced him </a:t>
            </a:r>
            <a:r>
              <a:rPr lang="en-US" sz="1400" i="0" dirty="0" smtClean="0"/>
              <a:t>to death</a:t>
            </a:r>
            <a:r>
              <a:rPr lang="en-US" sz="1400" i="0" dirty="0"/>
              <a:t>. The execution shocked a great many English people</a:t>
            </a:r>
            <a:br>
              <a:rPr lang="en-US" sz="1400" i="0" dirty="0"/>
            </a:br>
            <a:r>
              <a:rPr lang="en-US" sz="1400" i="0" dirty="0"/>
              <a:t>and polarized a deeply divided country all the more</a:t>
            </a:r>
            <a:r>
              <a:rPr lang="en-US" sz="1400" i="0" dirty="0" smtClean="0"/>
              <a:t>. </a:t>
            </a:r>
            <a:endParaRPr lang="en-US" sz="1400" dirty="0"/>
          </a:p>
        </p:txBody>
      </p:sp>
      <p:pic>
        <p:nvPicPr>
          <p:cNvPr id="3" name="Picture 2" descr="A painting shows a man about to get his head chopped off in a public execution. " title="The Execution of Charles I. In January 1649, England’s revolutionary “Rump Parliament” indicted Charles f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1565" y="671413"/>
            <a:ext cx="6340870" cy="4368157"/>
          </a:xfrm>
          <a:prstGeom prst="rect">
            <a:avLst/>
          </a:prstGeom>
        </p:spPr>
      </p:pic>
    </p:spTree>
    <p:extLst>
      <p:ext uri="{BB962C8B-B14F-4D97-AF65-F5344CB8AC3E}">
        <p14:creationId xmlns:p14="http://schemas.microsoft.com/office/powerpoint/2010/main" val="3758608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17</a:t>
            </a:fld>
            <a:endParaRPr dirty="0"/>
          </a:p>
        </p:txBody>
      </p:sp>
      <p:sp>
        <p:nvSpPr>
          <p:cNvPr id="2" name="Title 1"/>
          <p:cNvSpPr>
            <a:spLocks noGrp="1"/>
          </p:cNvSpPr>
          <p:nvPr>
            <p:ph type="title"/>
          </p:nvPr>
        </p:nvSpPr>
        <p:spPr>
          <a:xfrm>
            <a:off x="228600" y="5372890"/>
            <a:ext cx="8686800" cy="646331"/>
          </a:xfrm>
        </p:spPr>
        <p:txBody>
          <a:bodyPr/>
          <a:lstStyle/>
          <a:p>
            <a:r>
              <a:rPr lang="en-US" sz="1400" b="1" i="0" dirty="0"/>
              <a:t>Glorious Revolution. </a:t>
            </a:r>
            <a:r>
              <a:rPr lang="en-US" sz="1400" i="0" dirty="0"/>
              <a:t>This dramatic event deposed England’s </a:t>
            </a:r>
            <a:r>
              <a:rPr lang="en-US" sz="1400" i="0" dirty="0" smtClean="0"/>
              <a:t>quasi-Catholic King </a:t>
            </a:r>
            <a:r>
              <a:rPr lang="en-US" sz="1400" i="0" dirty="0"/>
              <a:t>James II and imported a Dutch Protestant nobleman to take his place. </a:t>
            </a:r>
            <a:r>
              <a:rPr lang="en-US" sz="1400" i="0" dirty="0" smtClean="0"/>
              <a:t>The revolution </a:t>
            </a:r>
            <a:r>
              <a:rPr lang="en-US" sz="1400" i="0" dirty="0"/>
              <a:t>forbade Catholics to occupy the English throne and increased the</a:t>
            </a:r>
            <a:br>
              <a:rPr lang="en-US" sz="1400" i="0" dirty="0"/>
            </a:br>
            <a:r>
              <a:rPr lang="en-US" sz="1400" i="0" dirty="0"/>
              <a:t>powers of Parliament at the monarchy’s expense.</a:t>
            </a:r>
            <a:endParaRPr lang="en-US" sz="1400" dirty="0"/>
          </a:p>
        </p:txBody>
      </p:sp>
      <p:pic>
        <p:nvPicPr>
          <p:cNvPr id="3" name="Picture 2" descr="A painting shows several ships and boat come ashore. A large group of people await at the docks." title="Glorious Revolution. This dramatic event deposed England’s quasi-Catholic King James II and imported a Dutch Protestant nobleman to take his place. The revolution forbade Catholics to occupy the English throne and increased th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408" y="695195"/>
            <a:ext cx="6987185" cy="4332053"/>
          </a:xfrm>
          <a:prstGeom prst="rect">
            <a:avLst/>
          </a:prstGeom>
        </p:spPr>
      </p:pic>
    </p:spTree>
    <p:extLst>
      <p:ext uri="{BB962C8B-B14F-4D97-AF65-F5344CB8AC3E}">
        <p14:creationId xmlns:p14="http://schemas.microsoft.com/office/powerpoint/2010/main" val="786027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18</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Map 3.4 </a:t>
            </a:r>
            <a:r>
              <a:rPr lang="en-US" sz="1400" i="0" dirty="0"/>
              <a:t>The Crises of the Seventeenth Century</a:t>
            </a:r>
            <a:endParaRPr lang="en-US" sz="1400" dirty="0"/>
          </a:p>
        </p:txBody>
      </p:sp>
      <p:pic>
        <p:nvPicPr>
          <p:cNvPr id="3" name="Picture 2" descr="A map of Europe shows the Crises of the Seventeenth Century.&#10;The data from the map are as follows. Areas affected by:&#10;- War: England, the English Civil War, 1642 to 1649; the Thirty Years’ War, 1618 to 1648, fought across a major portion of the then Holy Roman Empire that encompasses portions of Switzerland, Austria, Hungary, the Netherlands, and Prague; Poland- Lithuania, 1655 to 1660. &#10;- Popular revolt: Includes small landmasses, from west to east, along the Portugal- Spain border stretch in 1640 to 1668, small pockets inside Spain, Vizcaya, Croquants, 1635 to 1636, parts of Switzerland, Austria, and Hungary, and Ukraine peasant revolts, 1648. &#10;- Political revolt: Lisbon, Oporto, Ireland, Barcelona, Paris, Scotland, England, Prague, Kiev, Anatolia, and Moscow.&#10;- Center of political revolt: Lisbon, Oporto, Barcelona, Paris, Kilkenny in Ireland, Edinburg north of England, Amsterdam, Prague, Stockholm, Kiev, Istanbul, and Moscow.&#10;- Center of popular revolt: From west to east, Seville, Málaga, Granada, Toledo, Madrid, Segovia, Valencia, all in Spain; Bordeaux, Poitiers, Marseilles, Caen, Rouen, Lyons, all in France; Palermo and Messina to the south of Italy.&#10;- Boundary of Holy Roman Empire: Extends along the eastern border of France, into Switzerland, Austria, Hungary, and then turns northward through Prague and Poland-Lithuania to end at the Baltic coastline.&#10;" title="Map 3.4 The Crises of the Seventeenth Centur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514" y="693070"/>
            <a:ext cx="6310871" cy="4839278"/>
          </a:xfrm>
          <a:prstGeom prst="rect">
            <a:avLst/>
          </a:prstGeom>
        </p:spPr>
      </p:pic>
    </p:spTree>
    <p:extLst>
      <p:ext uri="{BB962C8B-B14F-4D97-AF65-F5344CB8AC3E}">
        <p14:creationId xmlns:p14="http://schemas.microsoft.com/office/powerpoint/2010/main" val="1694571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6" name="object 2"/>
          <p:cNvSpPr txBox="1">
            <a:spLocks noGrp="1"/>
          </p:cNvSpPr>
          <p:nvPr>
            <p:ph type="title"/>
          </p:nvPr>
        </p:nvSpPr>
        <p:spPr>
          <a:xfrm>
            <a:off x="228600" y="2104039"/>
            <a:ext cx="8686800" cy="1799852"/>
          </a:xfrm>
          <a:prstGeom prst="rect">
            <a:avLst/>
          </a:prstGeom>
        </p:spPr>
        <p:txBody>
          <a:bodyPr vert="horz" wrap="square" lIns="0" tIns="136525" rIns="0" bIns="0" rtlCol="0">
            <a:spAutoFit/>
          </a:bodyPr>
          <a:lstStyle/>
          <a:p>
            <a:pPr marL="1270" algn="ctr">
              <a:lnSpc>
                <a:spcPct val="100000"/>
              </a:lnSpc>
            </a:pPr>
            <a:r>
              <a:rPr lang="en-US" sz="3600" spc="-10" dirty="0" smtClean="0"/>
              <a:t>Chapter 03</a:t>
            </a:r>
            <a:r>
              <a:rPr lang="en-US" sz="3600" dirty="0" smtClean="0"/>
              <a:t/>
            </a:r>
            <a:br>
              <a:rPr lang="en-US" sz="3600" dirty="0" smtClean="0"/>
            </a:br>
            <a:r>
              <a:rPr lang="en-US" sz="3600" dirty="0" smtClean="0"/>
              <a:t/>
            </a:r>
            <a:br>
              <a:rPr lang="en-US" sz="3600" dirty="0" smtClean="0"/>
            </a:br>
            <a:r>
              <a:rPr lang="en-US" sz="3600" i="0" spc="-5" dirty="0">
                <a:solidFill>
                  <a:srgbClr val="4D81BE"/>
                </a:solidFill>
              </a:rPr>
              <a:t>Crises of the </a:t>
            </a:r>
            <a:r>
              <a:rPr lang="en-US" sz="3600" i="0" spc="-5" dirty="0" smtClean="0">
                <a:solidFill>
                  <a:srgbClr val="4D81BE"/>
                </a:solidFill>
              </a:rPr>
              <a:t>Seventeenth Century</a:t>
            </a:r>
            <a:endParaRPr lang="en-US" sz="3600" i="0" spc="-5" dirty="0">
              <a:solidFill>
                <a:srgbClr val="4D81BE"/>
              </a:solidFill>
            </a:endParaRPr>
          </a:p>
        </p:txBody>
      </p:sp>
      <p:sp>
        <p:nvSpPr>
          <p:cNvPr id="7"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r>
              <a:rPr lang="en-US" dirty="0" smtClean="0"/>
              <a:t>2</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3</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Louis XIV</a:t>
            </a:r>
          </a:p>
        </p:txBody>
      </p:sp>
      <p:pic>
        <p:nvPicPr>
          <p:cNvPr id="3" name="Picture 2" descr="A painting shows the portrait of Louis XIV." title="Louis XIV"/>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845" y="686365"/>
            <a:ext cx="3990310" cy="4952511"/>
          </a:xfrm>
          <a:prstGeom prst="rect">
            <a:avLst/>
          </a:prstGeom>
        </p:spPr>
      </p:pic>
    </p:spTree>
    <p:extLst>
      <p:ext uri="{BB962C8B-B14F-4D97-AF65-F5344CB8AC3E}">
        <p14:creationId xmlns:p14="http://schemas.microsoft.com/office/powerpoint/2010/main" val="797330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4</a:t>
            </a:fld>
            <a:endParaRPr dirty="0"/>
          </a:p>
        </p:txBody>
      </p:sp>
      <p:sp>
        <p:nvSpPr>
          <p:cNvPr id="2" name="Title 1"/>
          <p:cNvSpPr>
            <a:spLocks noGrp="1"/>
          </p:cNvSpPr>
          <p:nvPr>
            <p:ph type="title"/>
          </p:nvPr>
        </p:nvSpPr>
        <p:spPr>
          <a:xfrm>
            <a:off x="228600" y="5589955"/>
            <a:ext cx="8686800" cy="430887"/>
          </a:xfrm>
        </p:spPr>
        <p:txBody>
          <a:bodyPr/>
          <a:lstStyle/>
          <a:p>
            <a:r>
              <a:rPr lang="en-US" sz="1400" b="1" i="0" dirty="0"/>
              <a:t>Ice City. </a:t>
            </a:r>
            <a:r>
              <a:rPr lang="en-US" sz="1400" i="0" dirty="0"/>
              <a:t>The citizens of Antwerp in the Spanish Netherlands (now in </a:t>
            </a:r>
            <a:r>
              <a:rPr lang="en-US" sz="1400" i="0" dirty="0" smtClean="0"/>
              <a:t>Belgium) enjoy </a:t>
            </a:r>
            <a:r>
              <a:rPr lang="en-US" sz="1400" i="0" dirty="0"/>
              <a:t>winter pastimes on one of the city’s many frozen waterways during </a:t>
            </a:r>
            <a:r>
              <a:rPr lang="en-US" sz="1400" i="0" dirty="0" smtClean="0"/>
              <a:t>the winter </a:t>
            </a:r>
            <a:r>
              <a:rPr lang="en-US" sz="1400" i="0" dirty="0"/>
              <a:t>of 1622–1623.</a:t>
            </a:r>
            <a:endParaRPr lang="en-US" sz="1400" dirty="0"/>
          </a:p>
        </p:txBody>
      </p:sp>
      <p:pic>
        <p:nvPicPr>
          <p:cNvPr id="3" name="Picture 2" descr="A painting shows several people out to enjoy a waterway that is frozen." title="Ice City. The citizens of Antwerp in the Spanish Netherlands (now in Belgium) enjoy winter pastimes on one of the city’s many frozen waterways during the winter of 1622–16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480" y="1008121"/>
            <a:ext cx="8539040" cy="4198360"/>
          </a:xfrm>
          <a:prstGeom prst="rect">
            <a:avLst/>
          </a:prstGeom>
        </p:spPr>
      </p:pic>
    </p:spTree>
    <p:extLst>
      <p:ext uri="{BB962C8B-B14F-4D97-AF65-F5344CB8AC3E}">
        <p14:creationId xmlns:p14="http://schemas.microsoft.com/office/powerpoint/2010/main" val="314550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5</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smtClean="0"/>
              <a:t>Figure </a:t>
            </a:r>
            <a:r>
              <a:rPr lang="en-US" sz="1400" b="1" i="0" dirty="0"/>
              <a:t>3.1 </a:t>
            </a:r>
            <a:r>
              <a:rPr lang="en-US" sz="1400" i="0" dirty="0"/>
              <a:t>Global Temperature Change, 1000–1900, and </a:t>
            </a:r>
            <a:r>
              <a:rPr lang="en-US" sz="1400" i="0" dirty="0" smtClean="0"/>
              <a:t>Sunspot Observations</a:t>
            </a:r>
            <a:r>
              <a:rPr lang="en-US" sz="1400" i="0" dirty="0"/>
              <a:t>, 1610–2000</a:t>
            </a:r>
            <a:endParaRPr lang="en-US" sz="1400" dirty="0"/>
          </a:p>
        </p:txBody>
      </p:sp>
      <p:pic>
        <p:nvPicPr>
          <p:cNvPr id="3" name="Picture 2" descr="A painting shows a monk on his knees praying. He is surrounded by old men, mothers, and children who watch him." title="Figure 3.1 Global Temperature Change, 1000–1900, and Sunspot Observations, 1610–20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1574" y="684340"/>
            <a:ext cx="5258396" cy="4804402"/>
          </a:xfrm>
          <a:prstGeom prst="rect">
            <a:avLst/>
          </a:prstGeom>
        </p:spPr>
      </p:pic>
    </p:spTree>
    <p:extLst>
      <p:ext uri="{BB962C8B-B14F-4D97-AF65-F5344CB8AC3E}">
        <p14:creationId xmlns:p14="http://schemas.microsoft.com/office/powerpoint/2010/main" val="2096761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6</a:t>
            </a:fld>
            <a:endParaRPr dirty="0"/>
          </a:p>
        </p:txBody>
      </p:sp>
      <p:sp>
        <p:nvSpPr>
          <p:cNvPr id="2" name="Title 1"/>
          <p:cNvSpPr>
            <a:spLocks noGrp="1"/>
          </p:cNvSpPr>
          <p:nvPr>
            <p:ph type="title"/>
          </p:nvPr>
        </p:nvSpPr>
        <p:spPr>
          <a:xfrm>
            <a:off x="228600" y="5157210"/>
            <a:ext cx="8686800" cy="861774"/>
          </a:xfrm>
        </p:spPr>
        <p:txBody>
          <a:bodyPr/>
          <a:lstStyle/>
          <a:p>
            <a:r>
              <a:rPr lang="en-US" sz="1400" b="1" i="0" dirty="0"/>
              <a:t>Feeding the Poor.</a:t>
            </a:r>
            <a:r>
              <a:rPr lang="en-US" sz="1400" i="0" dirty="0"/>
              <a:t> In this painting from about 1646 </a:t>
            </a:r>
            <a:r>
              <a:rPr lang="en-US" sz="1400" i="0" dirty="0" smtClean="0"/>
              <a:t>by the </a:t>
            </a:r>
            <a:r>
              <a:rPr lang="en-US" sz="1400" i="0" dirty="0"/>
              <a:t>Spanish painter </a:t>
            </a:r>
            <a:r>
              <a:rPr lang="en-US" sz="1400" i="0" dirty="0" err="1"/>
              <a:t>Bartolomé</a:t>
            </a:r>
            <a:r>
              <a:rPr lang="en-US" sz="1400" i="0" dirty="0"/>
              <a:t> Esteban Murillo, </a:t>
            </a:r>
            <a:r>
              <a:rPr lang="en-US" sz="1400" i="0" dirty="0" err="1"/>
              <a:t>solemnlooking</a:t>
            </a:r>
            <a:r>
              <a:rPr lang="en-US" sz="1400" i="0" dirty="0"/>
              <a:t/>
            </a:r>
            <a:br>
              <a:rPr lang="en-US" sz="1400" i="0" dirty="0"/>
            </a:br>
            <a:r>
              <a:rPr lang="en-US" sz="1400" i="0" dirty="0"/>
              <a:t>children and the elderly give thanks to </a:t>
            </a:r>
            <a:r>
              <a:rPr lang="en-US" sz="1400" i="0" dirty="0" smtClean="0"/>
              <a:t>the kneeling </a:t>
            </a:r>
            <a:r>
              <a:rPr lang="en-US" sz="1400" i="0" dirty="0"/>
              <a:t>St. Diego of </a:t>
            </a:r>
            <a:r>
              <a:rPr lang="en-US" sz="1400" i="0" dirty="0" err="1"/>
              <a:t>Alcalá</a:t>
            </a:r>
            <a:r>
              <a:rPr lang="en-US" sz="1400" i="0" dirty="0"/>
              <a:t> for a ration of food. </a:t>
            </a:r>
            <a:r>
              <a:rPr lang="en-US" sz="1400" i="0" dirty="0" smtClean="0"/>
              <a:t>Seville, where </a:t>
            </a:r>
            <a:r>
              <a:rPr lang="en-US" sz="1400" i="0" dirty="0"/>
              <a:t>Murillo spent most of his life, suffered several </a:t>
            </a:r>
            <a:r>
              <a:rPr lang="en-US" sz="1400" i="0" dirty="0" smtClean="0"/>
              <a:t>crop failures</a:t>
            </a:r>
            <a:r>
              <a:rPr lang="en-US" sz="1400" i="0" dirty="0"/>
              <a:t>, disastrous floods, and repeated outbreaks </a:t>
            </a:r>
            <a:r>
              <a:rPr lang="en-US" sz="1400" i="0" dirty="0" smtClean="0"/>
              <a:t>of famine </a:t>
            </a:r>
            <a:r>
              <a:rPr lang="en-US" sz="1400" i="0" dirty="0"/>
              <a:t>and the plague between 1626 and 1679.</a:t>
            </a:r>
            <a:endParaRPr lang="en-US" sz="1400" dirty="0"/>
          </a:p>
        </p:txBody>
      </p:sp>
      <p:pic>
        <p:nvPicPr>
          <p:cNvPr id="3" name="Picture 2" descr="Graph 1 shows the global temperature change between 1000 and 1900. The horizontal axis depicts Year that starts from 1000 to 1900 in increments of 100. The vertical axis depicts temperature change in degree Celsius that starts from -1.0 to 1.0 in increments of 0.5. The period between 1350 and 1850 is shaded and depicted as the Little Ice Age.&#10;Graph 2 shows the sunspot observations between 1610 and 2000. The horizontal axis depicts the year that starts at 1600 to 2000 in increments of 50. The vertical axis depicts the sunspot number that starts at 0 to 250 in increments of 50.&#10;" title="Feeding the Poor. In this painting from about 1646 by the Spanish painter Bartolomé Esteban Murillo, solemnlook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0271" y="671190"/>
            <a:ext cx="4443459" cy="4196600"/>
          </a:xfrm>
          <a:prstGeom prst="rect">
            <a:avLst/>
          </a:prstGeom>
        </p:spPr>
      </p:pic>
    </p:spTree>
    <p:extLst>
      <p:ext uri="{BB962C8B-B14F-4D97-AF65-F5344CB8AC3E}">
        <p14:creationId xmlns:p14="http://schemas.microsoft.com/office/powerpoint/2010/main" val="3760092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7</a:t>
            </a:fld>
            <a:endParaRPr dirty="0"/>
          </a:p>
        </p:txBody>
      </p:sp>
      <p:sp>
        <p:nvSpPr>
          <p:cNvPr id="2" name="Title 1"/>
          <p:cNvSpPr>
            <a:spLocks noGrp="1"/>
          </p:cNvSpPr>
          <p:nvPr>
            <p:ph type="title"/>
          </p:nvPr>
        </p:nvSpPr>
        <p:spPr>
          <a:xfrm>
            <a:off x="228600" y="4944097"/>
            <a:ext cx="8686800" cy="1077218"/>
          </a:xfrm>
        </p:spPr>
        <p:txBody>
          <a:bodyPr/>
          <a:lstStyle/>
          <a:p>
            <a:r>
              <a:rPr lang="en-US" sz="1400" b="1" i="0" dirty="0"/>
              <a:t>A World at Arms. </a:t>
            </a:r>
            <a:r>
              <a:rPr lang="en-US" sz="1400" i="0" dirty="0"/>
              <a:t>These two paintings by the Flemish painter Pieter </a:t>
            </a:r>
            <a:r>
              <a:rPr lang="en-US" sz="1400" i="0" dirty="0" err="1"/>
              <a:t>Snayers</a:t>
            </a:r>
            <a:r>
              <a:rPr lang="en-US" sz="1400" i="0" dirty="0"/>
              <a:t> capture the immensity and </a:t>
            </a:r>
            <a:r>
              <a:rPr lang="en-US" sz="1400" i="0" dirty="0" smtClean="0"/>
              <a:t>terrible suffering </a:t>
            </a:r>
            <a:r>
              <a:rPr lang="en-US" sz="1400" i="0" dirty="0"/>
              <a:t>of the constant fighting that ravaged Europe for most of the seventeenth century. </a:t>
            </a:r>
            <a:r>
              <a:rPr lang="en-US" sz="1400" dirty="0"/>
              <a:t>Left</a:t>
            </a:r>
            <a:r>
              <a:rPr lang="en-US" sz="1400" i="0" dirty="0"/>
              <a:t>: The Battle of White</a:t>
            </a:r>
            <a:br>
              <a:rPr lang="en-US" sz="1400" i="0" dirty="0"/>
            </a:br>
            <a:r>
              <a:rPr lang="en-US" sz="1400" i="0" dirty="0"/>
              <a:t>Mountain, a pivotal battle in the early phase of the Thirty Years’ War, in which 50,000 soldiers fought. </a:t>
            </a:r>
            <a:r>
              <a:rPr lang="en-US" sz="1400" dirty="0"/>
              <a:t>Right</a:t>
            </a:r>
            <a:r>
              <a:rPr lang="en-US" sz="1400" i="0" dirty="0"/>
              <a:t>: The siege</a:t>
            </a:r>
            <a:br>
              <a:rPr lang="en-US" sz="1400" i="0" dirty="0"/>
            </a:br>
            <a:r>
              <a:rPr lang="en-US" sz="1400" i="0" dirty="0"/>
              <a:t>of </a:t>
            </a:r>
            <a:r>
              <a:rPr lang="en-US" sz="1400" i="0" dirty="0" err="1"/>
              <a:t>Aire</a:t>
            </a:r>
            <a:r>
              <a:rPr lang="en-US" sz="1400" i="0" dirty="0"/>
              <a:t>-sur-la-Lys, in northern France, 1641. Starving Spanish soldiers freeze in the snow. Visible behind them are the</a:t>
            </a:r>
            <a:br>
              <a:rPr lang="en-US" sz="1400" i="0" dirty="0"/>
            </a:br>
            <a:r>
              <a:rPr lang="en-US" sz="1400" i="0" dirty="0"/>
              <a:t>fortifications of the town.</a:t>
            </a:r>
            <a:endParaRPr lang="en-US" sz="1400" dirty="0"/>
          </a:p>
        </p:txBody>
      </p:sp>
      <p:pic>
        <p:nvPicPr>
          <p:cNvPr id="3" name="Picture 2" descr="Painting 1 shows many troops stationed. Painting 2 shows groups of tired Spanish soldiers on a mountain top." title="A World at Arms. These two paintings by the Flemish painter Pieter Snayers capture the immensity and terrible suffering of the constant fighting that ravaged Europe for most of the seventeenth century. Left: The Battle of Whi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33" y="1686227"/>
            <a:ext cx="4026035" cy="2643763"/>
          </a:xfrm>
          <a:prstGeom prst="rect">
            <a:avLst/>
          </a:prstGeom>
        </p:spPr>
      </p:pic>
      <p:pic>
        <p:nvPicPr>
          <p:cNvPr id="6" name="Picture 5" descr="Painting 1 shows many troops stationed. Painting 2 shows groups of tired Spanish soldiers on a mountain top." title="A World at Arms. These two paintings by the Flemish painter Pieter Snayers capture the immensity and terrible suffering of the constant fighting that ravaged Europe for most of the seventeenth century. Left: The Battle of Whi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432" y="1585576"/>
            <a:ext cx="4026035" cy="2744414"/>
          </a:xfrm>
          <a:prstGeom prst="rect">
            <a:avLst/>
          </a:prstGeom>
        </p:spPr>
      </p:pic>
    </p:spTree>
    <p:extLst>
      <p:ext uri="{BB962C8B-B14F-4D97-AF65-F5344CB8AC3E}">
        <p14:creationId xmlns:p14="http://schemas.microsoft.com/office/powerpoint/2010/main" val="2886629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8</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Map 3.1 </a:t>
            </a:r>
            <a:r>
              <a:rPr lang="en-US" sz="1400" i="0" dirty="0"/>
              <a:t>The Thirty Years’ War</a:t>
            </a:r>
            <a:endParaRPr lang="en-US" sz="1400" dirty="0"/>
          </a:p>
        </p:txBody>
      </p:sp>
      <p:pic>
        <p:nvPicPr>
          <p:cNvPr id="3" name="Picture 2" descr="A map of Western Europe shows territories held by countries during the Thirty Year’s War.&#10;The data from the map are as follows.&#10;- Denmark: Includes Norway and Denmark.&#10;- Dutch Republic: Landmass along the south coast of North Sea, sandwiched between Spanish Netherlands and Magdeburg.&#10;- France: Includes France with eight routes leading to neighboring territories, the first five path from the east of France, toward Spanish Netherlands in 1642 to 1646, toward Palatinate in 1634, toward Wurttemberg in 1634, 1637 to 1648, toward the Spanish territory to the west of Venice in 1637 to 1648, toward Italy from the southeast of France through the Mediterranean Sea, toward Catalonia from the south, and toward Spain in the southwest. &#10;- German Protestant states: Includes Palatinate, Hessen, Saxony, Bohemia, Lutzen, until Pomerania and Prussia in the northeast.&#10;- Austrian Habsburgs: Includes Austria, Hungary, and Prague. A route traces path from the north of White Mountain through Lutzen and Breitenfeld toward the northern border of Pomerania and then Demark in 1628.&#10;- Spanish Habsburgs: Includes Spain encompassing Catalonia, and five other landmasses, Spanish Netherlands, tiny landmass inside France, small landmass to the west of Switz, landmass to the west of Venice, and the Italian Peninsula, Papal States&#10;- Sweden: Coastal landmasses along the northeastern and northwestern Baltic Sea coastline. A route traces path along the Baltic Sea, southward, to go through Central Europe and reach Pomerania. &#10;- Swedish gains, 1618 to 1645: Includes a landmass along the east coast of the Baltic Sea, in the northeast of Prussia. &#10;- Battle zones: From the west to east, Breda in 1624, Nördlingen in 1634, Lützen in 1632, Breitenfeld in 1631, and White Mountain in 1620. &#10;- City sacked: Three cities in and around the north of Switz, one to the north of Nördlingen, three in Prague, one in Magdeburg, and three in Pomerania. &#10;- Boundary of Holy Roman Empire: Traces the eastern border of France in the west and traces the eastern borders of Pomerania, Prague, Austria, and takes a westward turn to run through Venice and end in Italy.&#10;" title="Map 3.1 The Thirty Years’ W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328" y="688066"/>
            <a:ext cx="5483607" cy="4822636"/>
          </a:xfrm>
          <a:prstGeom prst="rect">
            <a:avLst/>
          </a:prstGeom>
        </p:spPr>
      </p:pic>
    </p:spTree>
    <p:extLst>
      <p:ext uri="{BB962C8B-B14F-4D97-AF65-F5344CB8AC3E}">
        <p14:creationId xmlns:p14="http://schemas.microsoft.com/office/powerpoint/2010/main" val="2668487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9</a:t>
            </a:fld>
            <a:endParaRPr dirty="0"/>
          </a:p>
        </p:txBody>
      </p:sp>
      <p:sp>
        <p:nvSpPr>
          <p:cNvPr id="2" name="Title 1"/>
          <p:cNvSpPr>
            <a:spLocks noGrp="1"/>
          </p:cNvSpPr>
          <p:nvPr>
            <p:ph type="title"/>
          </p:nvPr>
        </p:nvSpPr>
        <p:spPr>
          <a:xfrm>
            <a:off x="228600" y="5590428"/>
            <a:ext cx="8686800" cy="430887"/>
          </a:xfrm>
        </p:spPr>
        <p:txBody>
          <a:bodyPr/>
          <a:lstStyle/>
          <a:p>
            <a:r>
              <a:rPr lang="en-US" sz="1400" b="1" i="0" dirty="0"/>
              <a:t>Tsar Alexei of Russia. </a:t>
            </a:r>
            <a:r>
              <a:rPr lang="en-US" sz="1400" i="0" dirty="0"/>
              <a:t>The long reign of </a:t>
            </a:r>
            <a:r>
              <a:rPr lang="en-US" sz="1400" i="0" dirty="0" smtClean="0"/>
              <a:t>Alexei (1645–1676</a:t>
            </a:r>
            <a:r>
              <a:rPr lang="en-US" sz="1400" i="0" dirty="0"/>
              <a:t>) was filled with crises, and the </a:t>
            </a:r>
            <a:r>
              <a:rPr lang="en-US" sz="1400" i="0" dirty="0" smtClean="0"/>
              <a:t>tsar relied </a:t>
            </a:r>
            <a:r>
              <a:rPr lang="en-US" sz="1400" i="0" dirty="0"/>
              <a:t>on advisers who often failed him. In </a:t>
            </a:r>
            <a:r>
              <a:rPr lang="en-US" sz="1400" i="0" dirty="0" smtClean="0"/>
              <a:t>this painting</a:t>
            </a:r>
            <a:r>
              <a:rPr lang="en-US" sz="1400" i="0" dirty="0"/>
              <a:t>, Alexei wears the royal regalia </a:t>
            </a:r>
            <a:r>
              <a:rPr lang="en-US" sz="1400" i="0" dirty="0" smtClean="0"/>
              <a:t>that symbolize </a:t>
            </a:r>
            <a:r>
              <a:rPr lang="en-US" sz="1400" i="0" dirty="0"/>
              <a:t>his sovereignty and legitimate his rule.</a:t>
            </a:r>
            <a:endParaRPr lang="en-US" sz="1400" dirty="0"/>
          </a:p>
        </p:txBody>
      </p:sp>
      <p:pic>
        <p:nvPicPr>
          <p:cNvPr id="3" name="Picture 2" descr="A painting shows the portrait of a bearded man." title="Tsar Alexei of Russia. The long reign of Alexei (1645–1676) was filled with crises, and the tsar relied on advisers who often failed him. In this painting, Alexei wears the royal regalia that symbolize his sovereignty and legitimate his ru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3766" y="677227"/>
            <a:ext cx="3736469" cy="4558494"/>
          </a:xfrm>
          <a:prstGeom prst="rect">
            <a:avLst/>
          </a:prstGeom>
        </p:spPr>
      </p:pic>
    </p:spTree>
    <p:extLst>
      <p:ext uri="{BB962C8B-B14F-4D97-AF65-F5344CB8AC3E}">
        <p14:creationId xmlns:p14="http://schemas.microsoft.com/office/powerpoint/2010/main" val="23615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TotalTime>
  <Words>582</Words>
  <Application>Microsoft Office PowerPoint</Application>
  <PresentationFormat>On-screen Show (4:3)</PresentationFormat>
  <Paragraphs>69</Paragraphs>
  <Slides>18</Slides>
  <Notes>17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Calibri</vt:lpstr>
      <vt:lpstr>Office Theme</vt:lpstr>
      <vt:lpstr>Europe in the Modern World  by Edward Berenson</vt:lpstr>
      <vt:lpstr>Chapter 03  Crises of the Seventeenth Century</vt:lpstr>
      <vt:lpstr>Louis XIV</vt:lpstr>
      <vt:lpstr>Ice City. The citizens of Antwerp in the Spanish Netherlands (now in Belgium) enjoy winter pastimes on one of the city’s many frozen waterways during the winter of 1622–1623.</vt:lpstr>
      <vt:lpstr>Figure 3.1 Global Temperature Change, 1000–1900, and Sunspot Observations, 1610–2000</vt:lpstr>
      <vt:lpstr>Feeding the Poor. In this painting from about 1646 by the Spanish painter Bartolomé Esteban Murillo, solemnlooking children and the elderly give thanks to the kneeling St. Diego of Alcalá for a ration of food. Seville, where Murillo spent most of his life, suffered several crop failures, disastrous floods, and repeated outbreaks of famine and the plague between 1626 and 1679.</vt:lpstr>
      <vt:lpstr>A World at Arms. These two paintings by the Flemish painter Pieter Snayers capture the immensity and terrible suffering of the constant fighting that ravaged Europe for most of the seventeenth century. Left: The Battle of White Mountain, a pivotal battle in the early phase of the Thirty Years’ War, in which 50,000 soldiers fought. Right: The siege of Aire-sur-la-Lys, in northern France, 1641. Starving Spanish soldiers freeze in the snow. Visible behind them are the fortifications of the town.</vt:lpstr>
      <vt:lpstr>Map 3.1 The Thirty Years’ War</vt:lpstr>
      <vt:lpstr>Tsar Alexei of Russia. The long reign of Alexei (1645–1676) was filled with crises, and the tsar relied on advisers who often failed him. In this painting, Alexei wears the royal regalia that symbolize his sovereignty and legitimate his rule.</vt:lpstr>
      <vt:lpstr>Map 3.2 Sweden Expansion, 1560–1705</vt:lpstr>
      <vt:lpstr>Imperial Hall, Topkapi Palace. Shortly after they conquered Constantinople, the Ottomans began the construction of a new palace for their sultans: Topkapi Saray. The Topkapi is a veritable mini-city, with schools, barracks, a hospital, an armory, and most important, the living quarters, or harem, for the ruling family. Located at the very center of the palace complex were the private apartments of the sultan, which included the Imperial Hall where the sultan would receive members of his family and closest advisors.</vt:lpstr>
      <vt:lpstr>The Fronde. A Fronde leader urges Parisians to revolt against Cardinal Mazarin. The Seine, visible in the background, flooded its banks numerous times in the seventeenth century.</vt:lpstr>
      <vt:lpstr>The Chateau of Versailles—Hall of Mirrors. In this ornate palace, completed in 1682, King Louis XIV presided over some 5,000 of his country’s leading nobles and shaped an ambitious, adventurous foreign policy.</vt:lpstr>
      <vt:lpstr>Map 3.3 Europe after the War of the Spanish Succession</vt:lpstr>
      <vt:lpstr>Puritans. These Protestant purists disliked elaborate religious ritual and thought England’s sumptuous Anglican cathedrals smacked of Catholicism. Puritans considered William Laud, King Charles I’s Archbishop of Canterbury, a papist.</vt:lpstr>
      <vt:lpstr>The Execution of Charles I. In January 1649, England’s revolutionary “Rump Parliament” indicted Charles for treason, and a newly created High Court sentenced him to death. The execution shocked a great many English people and polarized a deeply divided country all the more. </vt:lpstr>
      <vt:lpstr>Glorious Revolution. This dramatic event deposed England’s quasi-Catholic King James II and imported a Dutch Protestant nobleman to take his place. The revolution forbade Catholics to occupy the English throne and increased the powers of Parliament at the monarchy’s expense.</vt:lpstr>
      <vt:lpstr>Map 3.4 The Crises of the Seventeenth Century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Research by Sandra Halperin and Oliver Heath</dc:title>
  <dc:creator>Bala</dc:creator>
  <cp:lastModifiedBy>MaleappaneSahayaraj, Candidassane</cp:lastModifiedBy>
  <cp:revision>38</cp:revision>
  <dcterms:created xsi:type="dcterms:W3CDTF">2020-02-29T09:02:36Z</dcterms:created>
  <dcterms:modified xsi:type="dcterms:W3CDTF">2020-06-28T04:49:54Z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2020-02-29T00:00:00Z</vt:filetime>
  </property>
  <property fmtid="{D5CDD505-2E9C-101B-9397-08002B2CF9AE}" pid="3" name="Creator">
    <vt:lpwstr>Adobe InDesign CC 13.0 (Windows)</vt:lpwstr>
  </property>
  <property fmtid="{D5CDD505-2E9C-101B-9397-08002B2CF9AE}" pid="4" name="LastSaved">
    <vt:filetime>2020-02-29T00:00:00Z</vt:filetime>
  </property>
</Properties>
</file>