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7" r:id="rId3"/>
    <p:sldId id="258" r:id="rId4"/>
    <p:sldId id="259" r:id="rId5"/>
    <p:sldId id="273" r:id="rId6"/>
    <p:sldId id="262" r:id="rId7"/>
    <p:sldId id="263" r:id="rId8"/>
    <p:sldId id="264" r:id="rId9"/>
    <p:sldId id="265" r:id="rId10"/>
    <p:sldId id="266" r:id="rId11"/>
    <p:sldId id="267" r:id="rId12"/>
    <p:sldId id="268" r:id="rId13"/>
    <p:sldId id="269" r:id="rId14"/>
    <p:sldId id="270" r:id="rId15"/>
    <p:sldId id="275" r:id="rId16"/>
    <p:sldId id="276" r:id="rId17"/>
    <p:sldId id="277" r:id="rId18"/>
    <p:sldId id="278" r:id="rId19"/>
    <p:sldId id="279" r:id="rId20"/>
    <p:sldId id="280" r:id="rId21"/>
    <p:sldId id="281" r:id="rId22"/>
    <p:sldId id="282" r:id="rId23"/>
    <p:sldId id="283" r:id="rId24"/>
    <p:sldId id="285"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ELMS, Abbey" initials="N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105" d="100"/>
          <a:sy n="105" d="100"/>
        </p:scale>
        <p:origin x="120" y="24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2-11-30T14:28:06.423" idx="1">
    <p:pos x="4613" y="417"/>
    <p:text>Added in from chapter 5 of 11th ed.</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7C08B0-F663-4577-916F-B96414115BDA}" type="datetimeFigureOut">
              <a:rPr lang="en-GB" smtClean="0"/>
              <a:t>20/11/2020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437A52-2DD7-45CE-8904-3BB3E7C8DFE3}" type="slidenum">
              <a:rPr lang="en-GB" smtClean="0"/>
              <a:t>‹#›</a:t>
            </a:fld>
            <a:endParaRPr lang="en-GB"/>
          </a:p>
        </p:txBody>
      </p:sp>
    </p:spTree>
    <p:extLst>
      <p:ext uri="{BB962C8B-B14F-4D97-AF65-F5344CB8AC3E}">
        <p14:creationId xmlns:p14="http://schemas.microsoft.com/office/powerpoint/2010/main" val="5796583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7F366BAC-B6AA-471E-9CA3-3EE27EC54094}"/>
              </a:ext>
            </a:extLst>
          </p:cNvPr>
          <p:cNvSpPr>
            <a:spLocks noGrp="1" noRot="1" noChangeAspect="1" noTextEdit="1"/>
          </p:cNvSpPr>
          <p:nvPr>
            <p:ph type="sldImg"/>
          </p:nvPr>
        </p:nvSpPr>
        <p:spPr>
          <a:ln/>
        </p:spPr>
      </p:sp>
      <p:sp>
        <p:nvSpPr>
          <p:cNvPr id="29699" name="Notes Placeholder 2">
            <a:extLst>
              <a:ext uri="{FF2B5EF4-FFF2-40B4-BE49-F238E27FC236}">
                <a16:creationId xmlns:a16="http://schemas.microsoft.com/office/drawing/2014/main" id="{9FF8B117-D190-4D21-B202-65C5A44925E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9700" name="Slide Number Placeholder 3">
            <a:extLst>
              <a:ext uri="{FF2B5EF4-FFF2-40B4-BE49-F238E27FC236}">
                <a16:creationId xmlns:a16="http://schemas.microsoft.com/office/drawing/2014/main" id="{0CFC5990-BE27-4464-8512-697ECEB8081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E34CD6C2-591D-498D-9E71-38B8962558F5}" type="slidenum">
              <a:rPr lang="en-GB" altLang="en-US" sz="1200"/>
              <a:pPr/>
              <a:t>10</a:t>
            </a:fld>
            <a:endParaRPr lang="en-GB"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552313A0-1AFB-4FB8-9D78-7289463CF16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EDDDA55-1FC2-43B0-93D2-EDB25FC5A71C}" type="slidenum">
              <a:rPr lang="en-GB" altLang="en-US" sz="1200"/>
              <a:pPr/>
              <a:t>15</a:t>
            </a:fld>
            <a:endParaRPr lang="en-GB" altLang="en-US" sz="1200"/>
          </a:p>
        </p:txBody>
      </p:sp>
      <p:sp>
        <p:nvSpPr>
          <p:cNvPr id="30723" name="Rectangle 2">
            <a:extLst>
              <a:ext uri="{FF2B5EF4-FFF2-40B4-BE49-F238E27FC236}">
                <a16:creationId xmlns:a16="http://schemas.microsoft.com/office/drawing/2014/main" id="{CE5ECFB3-14D7-402D-8CA8-66D8985520E5}"/>
              </a:ext>
            </a:extLst>
          </p:cNvPr>
          <p:cNvSpPr>
            <a:spLocks noGrp="1" noRot="1" noChangeAspect="1" noChangeArrowheads="1" noTextEdit="1"/>
          </p:cNvSpPr>
          <p:nvPr>
            <p:ph type="sldImg"/>
          </p:nvPr>
        </p:nvSpPr>
        <p:spPr>
          <a:ln/>
        </p:spPr>
      </p:sp>
      <p:sp>
        <p:nvSpPr>
          <p:cNvPr id="30724" name="Rectangle 3">
            <a:extLst>
              <a:ext uri="{FF2B5EF4-FFF2-40B4-BE49-F238E27FC236}">
                <a16:creationId xmlns:a16="http://schemas.microsoft.com/office/drawing/2014/main" id="{2C86C5EA-E896-4C31-86B1-E1948CE575C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t>Law and the practice of social work</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EA98E-0904-400A-B694-D68C081BDE0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171DFB4-A4C1-4945-90AB-B7D908E6A75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4CE591B-DC66-4A3F-A2EB-CED5A252FF5B}"/>
              </a:ext>
            </a:extLst>
          </p:cNvPr>
          <p:cNvSpPr>
            <a:spLocks noGrp="1"/>
          </p:cNvSpPr>
          <p:nvPr>
            <p:ph type="dt" sz="half" idx="10"/>
          </p:nvPr>
        </p:nvSpPr>
        <p:spPr/>
        <p:txBody>
          <a:bodyPr/>
          <a:lstStyle/>
          <a:p>
            <a:fld id="{BFF5093A-F33F-42C5-A2A8-F6041316F441}" type="datetimeFigureOut">
              <a:rPr lang="en-GB" smtClean="0"/>
              <a:t>20/11/2020</a:t>
            </a:fld>
            <a:endParaRPr lang="en-GB"/>
          </a:p>
        </p:txBody>
      </p:sp>
      <p:sp>
        <p:nvSpPr>
          <p:cNvPr id="5" name="Footer Placeholder 4">
            <a:extLst>
              <a:ext uri="{FF2B5EF4-FFF2-40B4-BE49-F238E27FC236}">
                <a16:creationId xmlns:a16="http://schemas.microsoft.com/office/drawing/2014/main" id="{1A88B873-B8D5-47B3-8D9A-6C215A74DE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F6585F1-6CC4-4D5F-8C89-6E54E90BDF8A}"/>
              </a:ext>
            </a:extLst>
          </p:cNvPr>
          <p:cNvSpPr>
            <a:spLocks noGrp="1"/>
          </p:cNvSpPr>
          <p:nvPr>
            <p:ph type="sldNum" sz="quarter" idx="12"/>
          </p:nvPr>
        </p:nvSpPr>
        <p:spPr/>
        <p:txBody>
          <a:bodyPr/>
          <a:lstStyle/>
          <a:p>
            <a:fld id="{4CE9447D-D102-4BA8-A523-FA6EFD47A85C}" type="slidenum">
              <a:rPr lang="en-GB" smtClean="0"/>
              <a:t>‹#›</a:t>
            </a:fld>
            <a:endParaRPr lang="en-GB"/>
          </a:p>
        </p:txBody>
      </p:sp>
    </p:spTree>
    <p:extLst>
      <p:ext uri="{BB962C8B-B14F-4D97-AF65-F5344CB8AC3E}">
        <p14:creationId xmlns:p14="http://schemas.microsoft.com/office/powerpoint/2010/main" val="19127324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820BA-7886-48D8-BD2E-3F59F3486C6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8ABE4EA-D9C7-4A25-B074-592C14E36C5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EAF3A66-E016-4B30-9E13-665267E15AF9}"/>
              </a:ext>
            </a:extLst>
          </p:cNvPr>
          <p:cNvSpPr>
            <a:spLocks noGrp="1"/>
          </p:cNvSpPr>
          <p:nvPr>
            <p:ph type="dt" sz="half" idx="10"/>
          </p:nvPr>
        </p:nvSpPr>
        <p:spPr/>
        <p:txBody>
          <a:bodyPr/>
          <a:lstStyle/>
          <a:p>
            <a:fld id="{BFF5093A-F33F-42C5-A2A8-F6041316F441}" type="datetimeFigureOut">
              <a:rPr lang="en-GB" smtClean="0"/>
              <a:t>20/11/2020</a:t>
            </a:fld>
            <a:endParaRPr lang="en-GB"/>
          </a:p>
        </p:txBody>
      </p:sp>
      <p:sp>
        <p:nvSpPr>
          <p:cNvPr id="5" name="Footer Placeholder 4">
            <a:extLst>
              <a:ext uri="{FF2B5EF4-FFF2-40B4-BE49-F238E27FC236}">
                <a16:creationId xmlns:a16="http://schemas.microsoft.com/office/drawing/2014/main" id="{74E17DD5-BB25-4A75-87D4-99BF5967326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C8413B7-85BB-4BA2-ACC3-7565CEF73491}"/>
              </a:ext>
            </a:extLst>
          </p:cNvPr>
          <p:cNvSpPr>
            <a:spLocks noGrp="1"/>
          </p:cNvSpPr>
          <p:nvPr>
            <p:ph type="sldNum" sz="quarter" idx="12"/>
          </p:nvPr>
        </p:nvSpPr>
        <p:spPr/>
        <p:txBody>
          <a:bodyPr/>
          <a:lstStyle/>
          <a:p>
            <a:fld id="{4CE9447D-D102-4BA8-A523-FA6EFD47A85C}" type="slidenum">
              <a:rPr lang="en-GB" smtClean="0"/>
              <a:t>‹#›</a:t>
            </a:fld>
            <a:endParaRPr lang="en-GB"/>
          </a:p>
        </p:txBody>
      </p:sp>
    </p:spTree>
    <p:extLst>
      <p:ext uri="{BB962C8B-B14F-4D97-AF65-F5344CB8AC3E}">
        <p14:creationId xmlns:p14="http://schemas.microsoft.com/office/powerpoint/2010/main" val="2848304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2EEFC67-C1E2-49AB-8A1A-5614A128DE9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BF58FDC-24CB-42AF-9984-8D6020BB878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E5A6E3F-3CFC-49B8-BE44-61822848E84C}"/>
              </a:ext>
            </a:extLst>
          </p:cNvPr>
          <p:cNvSpPr>
            <a:spLocks noGrp="1"/>
          </p:cNvSpPr>
          <p:nvPr>
            <p:ph type="dt" sz="half" idx="10"/>
          </p:nvPr>
        </p:nvSpPr>
        <p:spPr/>
        <p:txBody>
          <a:bodyPr/>
          <a:lstStyle/>
          <a:p>
            <a:fld id="{BFF5093A-F33F-42C5-A2A8-F6041316F441}" type="datetimeFigureOut">
              <a:rPr lang="en-GB" smtClean="0"/>
              <a:t>20/11/2020</a:t>
            </a:fld>
            <a:endParaRPr lang="en-GB"/>
          </a:p>
        </p:txBody>
      </p:sp>
      <p:sp>
        <p:nvSpPr>
          <p:cNvPr id="5" name="Footer Placeholder 4">
            <a:extLst>
              <a:ext uri="{FF2B5EF4-FFF2-40B4-BE49-F238E27FC236}">
                <a16:creationId xmlns:a16="http://schemas.microsoft.com/office/drawing/2014/main" id="{5ED39530-7087-4BF5-9BEA-83282B10086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6858C18-D01E-4C2B-B8BA-DB1538CB8386}"/>
              </a:ext>
            </a:extLst>
          </p:cNvPr>
          <p:cNvSpPr>
            <a:spLocks noGrp="1"/>
          </p:cNvSpPr>
          <p:nvPr>
            <p:ph type="sldNum" sz="quarter" idx="12"/>
          </p:nvPr>
        </p:nvSpPr>
        <p:spPr/>
        <p:txBody>
          <a:bodyPr/>
          <a:lstStyle/>
          <a:p>
            <a:fld id="{4CE9447D-D102-4BA8-A523-FA6EFD47A85C}" type="slidenum">
              <a:rPr lang="en-GB" smtClean="0"/>
              <a:t>‹#›</a:t>
            </a:fld>
            <a:endParaRPr lang="en-GB"/>
          </a:p>
        </p:txBody>
      </p:sp>
    </p:spTree>
    <p:extLst>
      <p:ext uri="{BB962C8B-B14F-4D97-AF65-F5344CB8AC3E}">
        <p14:creationId xmlns:p14="http://schemas.microsoft.com/office/powerpoint/2010/main" val="3050678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D6375-FB9D-412A-B0F9-095A75B5275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CD3934E-2F7D-499A-8660-7D72D7E1FF4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DA4D5F2-7EE8-4EE7-A266-629D36BC8502}"/>
              </a:ext>
            </a:extLst>
          </p:cNvPr>
          <p:cNvSpPr>
            <a:spLocks noGrp="1"/>
          </p:cNvSpPr>
          <p:nvPr>
            <p:ph type="dt" sz="half" idx="10"/>
          </p:nvPr>
        </p:nvSpPr>
        <p:spPr/>
        <p:txBody>
          <a:bodyPr/>
          <a:lstStyle/>
          <a:p>
            <a:fld id="{BFF5093A-F33F-42C5-A2A8-F6041316F441}" type="datetimeFigureOut">
              <a:rPr lang="en-GB" smtClean="0"/>
              <a:t>20/11/2020</a:t>
            </a:fld>
            <a:endParaRPr lang="en-GB"/>
          </a:p>
        </p:txBody>
      </p:sp>
      <p:sp>
        <p:nvSpPr>
          <p:cNvPr id="5" name="Footer Placeholder 4">
            <a:extLst>
              <a:ext uri="{FF2B5EF4-FFF2-40B4-BE49-F238E27FC236}">
                <a16:creationId xmlns:a16="http://schemas.microsoft.com/office/drawing/2014/main" id="{34451BDA-EBCA-402F-8827-F06758E820C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EEADB90-FE36-4843-A299-2B4D4EFC0D63}"/>
              </a:ext>
            </a:extLst>
          </p:cNvPr>
          <p:cNvSpPr>
            <a:spLocks noGrp="1"/>
          </p:cNvSpPr>
          <p:nvPr>
            <p:ph type="sldNum" sz="quarter" idx="12"/>
          </p:nvPr>
        </p:nvSpPr>
        <p:spPr/>
        <p:txBody>
          <a:bodyPr/>
          <a:lstStyle/>
          <a:p>
            <a:fld id="{4CE9447D-D102-4BA8-A523-FA6EFD47A85C}" type="slidenum">
              <a:rPr lang="en-GB" smtClean="0"/>
              <a:t>‹#›</a:t>
            </a:fld>
            <a:endParaRPr lang="en-GB"/>
          </a:p>
        </p:txBody>
      </p:sp>
    </p:spTree>
    <p:extLst>
      <p:ext uri="{BB962C8B-B14F-4D97-AF65-F5344CB8AC3E}">
        <p14:creationId xmlns:p14="http://schemas.microsoft.com/office/powerpoint/2010/main" val="930122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2C7075-C767-4619-98BA-DBE70D933B3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04591BB-0EBD-4D39-862C-441CC0E87E7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28103B2-E14F-48CE-B449-A6D5092818D6}"/>
              </a:ext>
            </a:extLst>
          </p:cNvPr>
          <p:cNvSpPr>
            <a:spLocks noGrp="1"/>
          </p:cNvSpPr>
          <p:nvPr>
            <p:ph type="dt" sz="half" idx="10"/>
          </p:nvPr>
        </p:nvSpPr>
        <p:spPr/>
        <p:txBody>
          <a:bodyPr/>
          <a:lstStyle/>
          <a:p>
            <a:fld id="{BFF5093A-F33F-42C5-A2A8-F6041316F441}" type="datetimeFigureOut">
              <a:rPr lang="en-GB" smtClean="0"/>
              <a:t>20/11/2020</a:t>
            </a:fld>
            <a:endParaRPr lang="en-GB"/>
          </a:p>
        </p:txBody>
      </p:sp>
      <p:sp>
        <p:nvSpPr>
          <p:cNvPr id="5" name="Footer Placeholder 4">
            <a:extLst>
              <a:ext uri="{FF2B5EF4-FFF2-40B4-BE49-F238E27FC236}">
                <a16:creationId xmlns:a16="http://schemas.microsoft.com/office/drawing/2014/main" id="{6A90D1A2-C706-4AD1-B327-DD09B6FB093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23316BB-36A6-4AA0-BDDE-C56F024C425A}"/>
              </a:ext>
            </a:extLst>
          </p:cNvPr>
          <p:cNvSpPr>
            <a:spLocks noGrp="1"/>
          </p:cNvSpPr>
          <p:nvPr>
            <p:ph type="sldNum" sz="quarter" idx="12"/>
          </p:nvPr>
        </p:nvSpPr>
        <p:spPr/>
        <p:txBody>
          <a:bodyPr/>
          <a:lstStyle/>
          <a:p>
            <a:fld id="{4CE9447D-D102-4BA8-A523-FA6EFD47A85C}" type="slidenum">
              <a:rPr lang="en-GB" smtClean="0"/>
              <a:t>‹#›</a:t>
            </a:fld>
            <a:endParaRPr lang="en-GB"/>
          </a:p>
        </p:txBody>
      </p:sp>
    </p:spTree>
    <p:extLst>
      <p:ext uri="{BB962C8B-B14F-4D97-AF65-F5344CB8AC3E}">
        <p14:creationId xmlns:p14="http://schemas.microsoft.com/office/powerpoint/2010/main" val="3191563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0D59F-0CEC-4FF5-A929-8701BF0D044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9BBDA0D-4838-42FC-94EE-EF7311B963F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1A51153-1DF3-44D8-AF05-5676C70C768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E28E4CA-D809-4644-B6D2-CB15CEDADB59}"/>
              </a:ext>
            </a:extLst>
          </p:cNvPr>
          <p:cNvSpPr>
            <a:spLocks noGrp="1"/>
          </p:cNvSpPr>
          <p:nvPr>
            <p:ph type="dt" sz="half" idx="10"/>
          </p:nvPr>
        </p:nvSpPr>
        <p:spPr/>
        <p:txBody>
          <a:bodyPr/>
          <a:lstStyle/>
          <a:p>
            <a:fld id="{BFF5093A-F33F-42C5-A2A8-F6041316F441}" type="datetimeFigureOut">
              <a:rPr lang="en-GB" smtClean="0"/>
              <a:t>20/11/2020</a:t>
            </a:fld>
            <a:endParaRPr lang="en-GB"/>
          </a:p>
        </p:txBody>
      </p:sp>
      <p:sp>
        <p:nvSpPr>
          <p:cNvPr id="6" name="Footer Placeholder 5">
            <a:extLst>
              <a:ext uri="{FF2B5EF4-FFF2-40B4-BE49-F238E27FC236}">
                <a16:creationId xmlns:a16="http://schemas.microsoft.com/office/drawing/2014/main" id="{1632485A-144B-4D50-B065-AD1EA2E3A71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6B432F0-0196-4713-BE53-2FE00D31BC0F}"/>
              </a:ext>
            </a:extLst>
          </p:cNvPr>
          <p:cNvSpPr>
            <a:spLocks noGrp="1"/>
          </p:cNvSpPr>
          <p:nvPr>
            <p:ph type="sldNum" sz="quarter" idx="12"/>
          </p:nvPr>
        </p:nvSpPr>
        <p:spPr/>
        <p:txBody>
          <a:bodyPr/>
          <a:lstStyle/>
          <a:p>
            <a:fld id="{4CE9447D-D102-4BA8-A523-FA6EFD47A85C}" type="slidenum">
              <a:rPr lang="en-GB" smtClean="0"/>
              <a:t>‹#›</a:t>
            </a:fld>
            <a:endParaRPr lang="en-GB"/>
          </a:p>
        </p:txBody>
      </p:sp>
    </p:spTree>
    <p:extLst>
      <p:ext uri="{BB962C8B-B14F-4D97-AF65-F5344CB8AC3E}">
        <p14:creationId xmlns:p14="http://schemas.microsoft.com/office/powerpoint/2010/main" val="1229405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F81A4-15EE-4195-AC44-40E4A074A43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2B44510-FBC0-42BB-BA86-893B2D3F56C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BBEBE9B-FC8B-4316-BF95-E355694441B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2FED4D6-FA23-402C-9BE3-A58A618EC96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43DA052-6F45-4905-8753-CC49825EC32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01765C6-49F5-40ED-AFBE-AFCEE313970D}"/>
              </a:ext>
            </a:extLst>
          </p:cNvPr>
          <p:cNvSpPr>
            <a:spLocks noGrp="1"/>
          </p:cNvSpPr>
          <p:nvPr>
            <p:ph type="dt" sz="half" idx="10"/>
          </p:nvPr>
        </p:nvSpPr>
        <p:spPr/>
        <p:txBody>
          <a:bodyPr/>
          <a:lstStyle/>
          <a:p>
            <a:fld id="{BFF5093A-F33F-42C5-A2A8-F6041316F441}" type="datetimeFigureOut">
              <a:rPr lang="en-GB" smtClean="0"/>
              <a:t>20/11/2020</a:t>
            </a:fld>
            <a:endParaRPr lang="en-GB"/>
          </a:p>
        </p:txBody>
      </p:sp>
      <p:sp>
        <p:nvSpPr>
          <p:cNvPr id="8" name="Footer Placeholder 7">
            <a:extLst>
              <a:ext uri="{FF2B5EF4-FFF2-40B4-BE49-F238E27FC236}">
                <a16:creationId xmlns:a16="http://schemas.microsoft.com/office/drawing/2014/main" id="{8C818B32-FD5B-4F6E-9518-86D7ABFD062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30432C7-943F-4E24-8819-2DA9755A9346}"/>
              </a:ext>
            </a:extLst>
          </p:cNvPr>
          <p:cNvSpPr>
            <a:spLocks noGrp="1"/>
          </p:cNvSpPr>
          <p:nvPr>
            <p:ph type="sldNum" sz="quarter" idx="12"/>
          </p:nvPr>
        </p:nvSpPr>
        <p:spPr/>
        <p:txBody>
          <a:bodyPr/>
          <a:lstStyle/>
          <a:p>
            <a:fld id="{4CE9447D-D102-4BA8-A523-FA6EFD47A85C}" type="slidenum">
              <a:rPr lang="en-GB" smtClean="0"/>
              <a:t>‹#›</a:t>
            </a:fld>
            <a:endParaRPr lang="en-GB"/>
          </a:p>
        </p:txBody>
      </p:sp>
    </p:spTree>
    <p:extLst>
      <p:ext uri="{BB962C8B-B14F-4D97-AF65-F5344CB8AC3E}">
        <p14:creationId xmlns:p14="http://schemas.microsoft.com/office/powerpoint/2010/main" val="551134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28209-AC4C-4AD7-ABDD-7F5A97A804B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E465306-C2B5-40D7-A8EC-D05D1CF3EA1F}"/>
              </a:ext>
            </a:extLst>
          </p:cNvPr>
          <p:cNvSpPr>
            <a:spLocks noGrp="1"/>
          </p:cNvSpPr>
          <p:nvPr>
            <p:ph type="dt" sz="half" idx="10"/>
          </p:nvPr>
        </p:nvSpPr>
        <p:spPr/>
        <p:txBody>
          <a:bodyPr/>
          <a:lstStyle/>
          <a:p>
            <a:fld id="{BFF5093A-F33F-42C5-A2A8-F6041316F441}" type="datetimeFigureOut">
              <a:rPr lang="en-GB" smtClean="0"/>
              <a:t>20/11/2020</a:t>
            </a:fld>
            <a:endParaRPr lang="en-GB"/>
          </a:p>
        </p:txBody>
      </p:sp>
      <p:sp>
        <p:nvSpPr>
          <p:cNvPr id="4" name="Footer Placeholder 3">
            <a:extLst>
              <a:ext uri="{FF2B5EF4-FFF2-40B4-BE49-F238E27FC236}">
                <a16:creationId xmlns:a16="http://schemas.microsoft.com/office/drawing/2014/main" id="{78246B83-2921-4A54-81CD-AE1A0B2350D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C8428AB-AB14-4DC3-B5D4-4E27FC146BA5}"/>
              </a:ext>
            </a:extLst>
          </p:cNvPr>
          <p:cNvSpPr>
            <a:spLocks noGrp="1"/>
          </p:cNvSpPr>
          <p:nvPr>
            <p:ph type="sldNum" sz="quarter" idx="12"/>
          </p:nvPr>
        </p:nvSpPr>
        <p:spPr/>
        <p:txBody>
          <a:bodyPr/>
          <a:lstStyle/>
          <a:p>
            <a:fld id="{4CE9447D-D102-4BA8-A523-FA6EFD47A85C}" type="slidenum">
              <a:rPr lang="en-GB" smtClean="0"/>
              <a:t>‹#›</a:t>
            </a:fld>
            <a:endParaRPr lang="en-GB"/>
          </a:p>
        </p:txBody>
      </p:sp>
    </p:spTree>
    <p:extLst>
      <p:ext uri="{BB962C8B-B14F-4D97-AF65-F5344CB8AC3E}">
        <p14:creationId xmlns:p14="http://schemas.microsoft.com/office/powerpoint/2010/main" val="3754423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1399FA6-AEB4-40A7-82F8-B6E732530CF6}"/>
              </a:ext>
            </a:extLst>
          </p:cNvPr>
          <p:cNvSpPr>
            <a:spLocks noGrp="1"/>
          </p:cNvSpPr>
          <p:nvPr>
            <p:ph type="dt" sz="half" idx="10"/>
          </p:nvPr>
        </p:nvSpPr>
        <p:spPr/>
        <p:txBody>
          <a:bodyPr/>
          <a:lstStyle/>
          <a:p>
            <a:fld id="{BFF5093A-F33F-42C5-A2A8-F6041316F441}" type="datetimeFigureOut">
              <a:rPr lang="en-GB" smtClean="0"/>
              <a:t>20/11/2020</a:t>
            </a:fld>
            <a:endParaRPr lang="en-GB"/>
          </a:p>
        </p:txBody>
      </p:sp>
      <p:sp>
        <p:nvSpPr>
          <p:cNvPr id="3" name="Footer Placeholder 2">
            <a:extLst>
              <a:ext uri="{FF2B5EF4-FFF2-40B4-BE49-F238E27FC236}">
                <a16:creationId xmlns:a16="http://schemas.microsoft.com/office/drawing/2014/main" id="{0B8A52CB-50A1-4DDD-9F2A-F5E56395EBF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872C121-4B03-49FC-8B49-906CEE32B914}"/>
              </a:ext>
            </a:extLst>
          </p:cNvPr>
          <p:cNvSpPr>
            <a:spLocks noGrp="1"/>
          </p:cNvSpPr>
          <p:nvPr>
            <p:ph type="sldNum" sz="quarter" idx="12"/>
          </p:nvPr>
        </p:nvSpPr>
        <p:spPr/>
        <p:txBody>
          <a:bodyPr/>
          <a:lstStyle/>
          <a:p>
            <a:fld id="{4CE9447D-D102-4BA8-A523-FA6EFD47A85C}" type="slidenum">
              <a:rPr lang="en-GB" smtClean="0"/>
              <a:t>‹#›</a:t>
            </a:fld>
            <a:endParaRPr lang="en-GB"/>
          </a:p>
        </p:txBody>
      </p:sp>
    </p:spTree>
    <p:extLst>
      <p:ext uri="{BB962C8B-B14F-4D97-AF65-F5344CB8AC3E}">
        <p14:creationId xmlns:p14="http://schemas.microsoft.com/office/powerpoint/2010/main" val="670030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83C9F-F42B-498A-AEC3-C5AC12DCD5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E89AB23-4F4F-4A44-A81D-73238D05C50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F3A51C2-D692-4CD4-8494-8A4016A467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6E36F5D-AC68-4EB7-8673-0E502F0A1377}"/>
              </a:ext>
            </a:extLst>
          </p:cNvPr>
          <p:cNvSpPr>
            <a:spLocks noGrp="1"/>
          </p:cNvSpPr>
          <p:nvPr>
            <p:ph type="dt" sz="half" idx="10"/>
          </p:nvPr>
        </p:nvSpPr>
        <p:spPr/>
        <p:txBody>
          <a:bodyPr/>
          <a:lstStyle/>
          <a:p>
            <a:fld id="{BFF5093A-F33F-42C5-A2A8-F6041316F441}" type="datetimeFigureOut">
              <a:rPr lang="en-GB" smtClean="0"/>
              <a:t>20/11/2020</a:t>
            </a:fld>
            <a:endParaRPr lang="en-GB"/>
          </a:p>
        </p:txBody>
      </p:sp>
      <p:sp>
        <p:nvSpPr>
          <p:cNvPr id="6" name="Footer Placeholder 5">
            <a:extLst>
              <a:ext uri="{FF2B5EF4-FFF2-40B4-BE49-F238E27FC236}">
                <a16:creationId xmlns:a16="http://schemas.microsoft.com/office/drawing/2014/main" id="{5C252B64-F740-4195-98A7-44FEFB696D6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F4266DF-885E-45D3-A0F1-C03E48547BF2}"/>
              </a:ext>
            </a:extLst>
          </p:cNvPr>
          <p:cNvSpPr>
            <a:spLocks noGrp="1"/>
          </p:cNvSpPr>
          <p:nvPr>
            <p:ph type="sldNum" sz="quarter" idx="12"/>
          </p:nvPr>
        </p:nvSpPr>
        <p:spPr/>
        <p:txBody>
          <a:bodyPr/>
          <a:lstStyle/>
          <a:p>
            <a:fld id="{4CE9447D-D102-4BA8-A523-FA6EFD47A85C}" type="slidenum">
              <a:rPr lang="en-GB" smtClean="0"/>
              <a:t>‹#›</a:t>
            </a:fld>
            <a:endParaRPr lang="en-GB"/>
          </a:p>
        </p:txBody>
      </p:sp>
    </p:spTree>
    <p:extLst>
      <p:ext uri="{BB962C8B-B14F-4D97-AF65-F5344CB8AC3E}">
        <p14:creationId xmlns:p14="http://schemas.microsoft.com/office/powerpoint/2010/main" val="1828324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5BA37-A3F5-40CE-AF19-6F0E37956FB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258889D-2635-4080-8336-1ACFF5C0F52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4A13E69-EFA4-4334-9BD4-D1CFAF0B63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D988A95-23B4-481C-8991-22CC31B00160}"/>
              </a:ext>
            </a:extLst>
          </p:cNvPr>
          <p:cNvSpPr>
            <a:spLocks noGrp="1"/>
          </p:cNvSpPr>
          <p:nvPr>
            <p:ph type="dt" sz="half" idx="10"/>
          </p:nvPr>
        </p:nvSpPr>
        <p:spPr/>
        <p:txBody>
          <a:bodyPr/>
          <a:lstStyle/>
          <a:p>
            <a:fld id="{BFF5093A-F33F-42C5-A2A8-F6041316F441}" type="datetimeFigureOut">
              <a:rPr lang="en-GB" smtClean="0"/>
              <a:t>20/11/2020</a:t>
            </a:fld>
            <a:endParaRPr lang="en-GB"/>
          </a:p>
        </p:txBody>
      </p:sp>
      <p:sp>
        <p:nvSpPr>
          <p:cNvPr id="6" name="Footer Placeholder 5">
            <a:extLst>
              <a:ext uri="{FF2B5EF4-FFF2-40B4-BE49-F238E27FC236}">
                <a16:creationId xmlns:a16="http://schemas.microsoft.com/office/drawing/2014/main" id="{FC9EAA5B-B644-4567-B37F-66C1C0BA179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8E66574-9836-4299-B208-0ADCE1ADF9AE}"/>
              </a:ext>
            </a:extLst>
          </p:cNvPr>
          <p:cNvSpPr>
            <a:spLocks noGrp="1"/>
          </p:cNvSpPr>
          <p:nvPr>
            <p:ph type="sldNum" sz="quarter" idx="12"/>
          </p:nvPr>
        </p:nvSpPr>
        <p:spPr/>
        <p:txBody>
          <a:bodyPr/>
          <a:lstStyle/>
          <a:p>
            <a:fld id="{4CE9447D-D102-4BA8-A523-FA6EFD47A85C}" type="slidenum">
              <a:rPr lang="en-GB" smtClean="0"/>
              <a:t>‹#›</a:t>
            </a:fld>
            <a:endParaRPr lang="en-GB"/>
          </a:p>
        </p:txBody>
      </p:sp>
    </p:spTree>
    <p:extLst>
      <p:ext uri="{BB962C8B-B14F-4D97-AF65-F5344CB8AC3E}">
        <p14:creationId xmlns:p14="http://schemas.microsoft.com/office/powerpoint/2010/main" val="450665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5B6D808-42FA-428D-BBF5-C21293B0817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B56906C-9C34-431E-926F-648C537EF60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CF73019-247E-4479-9B8B-A552670000F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F5093A-F33F-42C5-A2A8-F6041316F441}" type="datetimeFigureOut">
              <a:rPr lang="en-GB" smtClean="0"/>
              <a:t>20/11/2020</a:t>
            </a:fld>
            <a:endParaRPr lang="en-GB"/>
          </a:p>
        </p:txBody>
      </p:sp>
      <p:sp>
        <p:nvSpPr>
          <p:cNvPr id="5" name="Footer Placeholder 4">
            <a:extLst>
              <a:ext uri="{FF2B5EF4-FFF2-40B4-BE49-F238E27FC236}">
                <a16:creationId xmlns:a16="http://schemas.microsoft.com/office/drawing/2014/main" id="{75E577B1-6294-487D-9765-1848610A6E7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45EBDBC-16DD-4A36-89E0-5F7D88EC987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E9447D-D102-4BA8-A523-FA6EFD47A85C}" type="slidenum">
              <a:rPr lang="en-GB" smtClean="0"/>
              <a:t>‹#›</a:t>
            </a:fld>
            <a:endParaRPr lang="en-GB"/>
          </a:p>
        </p:txBody>
      </p:sp>
    </p:spTree>
    <p:extLst>
      <p:ext uri="{BB962C8B-B14F-4D97-AF65-F5344CB8AC3E}">
        <p14:creationId xmlns:p14="http://schemas.microsoft.com/office/powerpoint/2010/main" val="17688118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154B8-8566-4BC2-8AAC-D2A012FDD063}"/>
              </a:ext>
            </a:extLst>
          </p:cNvPr>
          <p:cNvSpPr>
            <a:spLocks noGrp="1"/>
          </p:cNvSpPr>
          <p:nvPr>
            <p:ph type="ctrTitle"/>
          </p:nvPr>
        </p:nvSpPr>
        <p:spPr/>
        <p:txBody>
          <a:bodyPr>
            <a:normAutofit fontScale="90000"/>
          </a:bodyPr>
          <a:lstStyle/>
          <a:p>
            <a:r>
              <a:rPr lang="en-GB" dirty="0"/>
              <a:t>The Roles and Responsibilities of the Social Worker</a:t>
            </a:r>
          </a:p>
        </p:txBody>
      </p:sp>
      <p:sp>
        <p:nvSpPr>
          <p:cNvPr id="3" name="Subtitle 2">
            <a:extLst>
              <a:ext uri="{FF2B5EF4-FFF2-40B4-BE49-F238E27FC236}">
                <a16:creationId xmlns:a16="http://schemas.microsoft.com/office/drawing/2014/main" id="{A0BBF228-206C-46E6-B719-2DD62438D7B1}"/>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16641701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F5860650-3DB6-43F3-A704-7CD36A81FDA8}"/>
              </a:ext>
            </a:extLst>
          </p:cNvPr>
          <p:cNvSpPr>
            <a:spLocks noGrp="1" noChangeArrowheads="1"/>
          </p:cNvSpPr>
          <p:nvPr>
            <p:ph type="title" idx="4294967295"/>
          </p:nvPr>
        </p:nvSpPr>
        <p:spPr>
          <a:xfrm>
            <a:off x="2209800" y="620713"/>
            <a:ext cx="7772400" cy="838200"/>
          </a:xfrm>
        </p:spPr>
        <p:txBody>
          <a:bodyPr/>
          <a:lstStyle/>
          <a:p>
            <a:pPr eaLnBrk="1" hangingPunct="1"/>
            <a:r>
              <a:rPr lang="en-GB" altLang="en-US"/>
              <a:t>LASSA duties - children</a:t>
            </a:r>
          </a:p>
        </p:txBody>
      </p:sp>
      <p:sp>
        <p:nvSpPr>
          <p:cNvPr id="11267" name="Rectangle 3">
            <a:extLst>
              <a:ext uri="{FF2B5EF4-FFF2-40B4-BE49-F238E27FC236}">
                <a16:creationId xmlns:a16="http://schemas.microsoft.com/office/drawing/2014/main" id="{F8FBB6BF-F1C9-4C73-B476-C39790EBD44D}"/>
              </a:ext>
            </a:extLst>
          </p:cNvPr>
          <p:cNvSpPr>
            <a:spLocks noGrp="1" noChangeArrowheads="1"/>
          </p:cNvSpPr>
          <p:nvPr>
            <p:ph type="body" idx="4294967295"/>
          </p:nvPr>
        </p:nvSpPr>
        <p:spPr/>
        <p:txBody>
          <a:bodyPr/>
          <a:lstStyle/>
          <a:p>
            <a:pPr eaLnBrk="1" hangingPunct="1">
              <a:lnSpc>
                <a:spcPct val="90000"/>
              </a:lnSpc>
            </a:pPr>
            <a:r>
              <a:rPr lang="en-GB" altLang="en-US"/>
              <a:t>CYPA 1933 - 1969 support in criminal proceedings</a:t>
            </a:r>
          </a:p>
          <a:p>
            <a:pPr eaLnBrk="1" hangingPunct="1">
              <a:lnSpc>
                <a:spcPct val="90000"/>
              </a:lnSpc>
            </a:pPr>
            <a:r>
              <a:rPr lang="en-GB" altLang="en-US"/>
              <a:t>Children Act 1989 - support for children, protection proceedings where necessary</a:t>
            </a:r>
          </a:p>
          <a:p>
            <a:pPr eaLnBrk="1" hangingPunct="1">
              <a:lnSpc>
                <a:spcPct val="90000"/>
              </a:lnSpc>
            </a:pPr>
            <a:r>
              <a:rPr lang="en-GB" altLang="en-US"/>
              <a:t>Adoption and Children Act 2002 - an adoption service</a:t>
            </a:r>
          </a:p>
          <a:p>
            <a:pPr eaLnBrk="1" hangingPunct="1">
              <a:lnSpc>
                <a:spcPct val="90000"/>
              </a:lnSpc>
            </a:pPr>
            <a:r>
              <a:rPr lang="en-GB" altLang="en-US"/>
              <a:t>NHSA 1977 - support for mothers of under fives </a:t>
            </a:r>
          </a:p>
          <a:p>
            <a:r>
              <a:rPr lang="en-GB" altLang="en-US"/>
              <a:t>Children Act 2004  - Establishes a children's commissioner; reorganises aspects of child protection work</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30F7ACDC-FE4D-4217-B2EA-7E1D982FD963}"/>
              </a:ext>
            </a:extLst>
          </p:cNvPr>
          <p:cNvSpPr>
            <a:spLocks noGrp="1" noChangeArrowheads="1"/>
          </p:cNvSpPr>
          <p:nvPr>
            <p:ph type="title" idx="4294967295"/>
          </p:nvPr>
        </p:nvSpPr>
        <p:spPr/>
        <p:txBody>
          <a:bodyPr/>
          <a:lstStyle/>
          <a:p>
            <a:pPr eaLnBrk="1" hangingPunct="1"/>
            <a:r>
              <a:rPr lang="en-GB" altLang="en-US"/>
              <a:t>LASSA duties - adults</a:t>
            </a:r>
          </a:p>
        </p:txBody>
      </p:sp>
      <p:sp>
        <p:nvSpPr>
          <p:cNvPr id="12291" name="Rectangle 3">
            <a:extLst>
              <a:ext uri="{FF2B5EF4-FFF2-40B4-BE49-F238E27FC236}">
                <a16:creationId xmlns:a16="http://schemas.microsoft.com/office/drawing/2014/main" id="{3F2FA438-1050-403D-9715-A73228075FDE}"/>
              </a:ext>
            </a:extLst>
          </p:cNvPr>
          <p:cNvSpPr>
            <a:spLocks noGrp="1" noChangeArrowheads="1"/>
          </p:cNvSpPr>
          <p:nvPr>
            <p:ph type="body" idx="4294967295"/>
          </p:nvPr>
        </p:nvSpPr>
        <p:spPr/>
        <p:txBody>
          <a:bodyPr/>
          <a:lstStyle/>
          <a:p>
            <a:pPr eaLnBrk="1" hangingPunct="1">
              <a:lnSpc>
                <a:spcPct val="80000"/>
              </a:lnSpc>
            </a:pPr>
            <a:r>
              <a:rPr lang="en-GB" altLang="en-US"/>
              <a:t>National Assistance Act 1948 - still basis for community care and residential provision</a:t>
            </a:r>
          </a:p>
          <a:p>
            <a:pPr eaLnBrk="1" hangingPunct="1">
              <a:lnSpc>
                <a:spcPct val="80000"/>
              </a:lnSpc>
            </a:pPr>
            <a:r>
              <a:rPr lang="en-GB" altLang="en-US"/>
              <a:t>Health Services and Public Health Act 1968 - services to older people</a:t>
            </a:r>
          </a:p>
          <a:p>
            <a:pPr eaLnBrk="1" hangingPunct="1">
              <a:lnSpc>
                <a:spcPct val="80000"/>
              </a:lnSpc>
            </a:pPr>
            <a:r>
              <a:rPr lang="en-GB" altLang="en-US"/>
              <a:t>Mental Health Act 1983 - after-care and guardianship in the community</a:t>
            </a:r>
          </a:p>
          <a:p>
            <a:pPr eaLnBrk="1" hangingPunct="1">
              <a:lnSpc>
                <a:spcPct val="80000"/>
              </a:lnSpc>
            </a:pPr>
            <a:r>
              <a:rPr lang="en-GB" altLang="en-US"/>
              <a:t>NHS and Community Care Act 1990 - framework for planning and assessment of community care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95E5857D-5DE2-46D9-9366-1C4DC942B4B7}"/>
              </a:ext>
            </a:extLst>
          </p:cNvPr>
          <p:cNvSpPr>
            <a:spLocks noGrp="1" noChangeArrowheads="1"/>
          </p:cNvSpPr>
          <p:nvPr>
            <p:ph type="title" idx="4294967295"/>
          </p:nvPr>
        </p:nvSpPr>
        <p:spPr>
          <a:xfrm>
            <a:off x="2209800" y="404813"/>
            <a:ext cx="7772400" cy="838200"/>
          </a:xfrm>
        </p:spPr>
        <p:txBody>
          <a:bodyPr>
            <a:normAutofit fontScale="90000"/>
          </a:bodyPr>
          <a:lstStyle/>
          <a:p>
            <a:pPr eaLnBrk="1" hangingPunct="1"/>
            <a:r>
              <a:rPr lang="en-GB" altLang="en-US"/>
              <a:t>LASSA duties - modern framework for community care</a:t>
            </a:r>
          </a:p>
        </p:txBody>
      </p:sp>
      <p:sp>
        <p:nvSpPr>
          <p:cNvPr id="13315" name="Rectangle 3">
            <a:extLst>
              <a:ext uri="{FF2B5EF4-FFF2-40B4-BE49-F238E27FC236}">
                <a16:creationId xmlns:a16="http://schemas.microsoft.com/office/drawing/2014/main" id="{E17C08F6-26FB-4836-B809-BFB9D2009130}"/>
              </a:ext>
            </a:extLst>
          </p:cNvPr>
          <p:cNvSpPr>
            <a:spLocks noGrp="1" noChangeArrowheads="1"/>
          </p:cNvSpPr>
          <p:nvPr>
            <p:ph type="body" idx="4294967295"/>
          </p:nvPr>
        </p:nvSpPr>
        <p:spPr/>
        <p:txBody>
          <a:bodyPr/>
          <a:lstStyle/>
          <a:p>
            <a:pPr eaLnBrk="1" hangingPunct="1">
              <a:lnSpc>
                <a:spcPct val="90000"/>
              </a:lnSpc>
            </a:pPr>
            <a:r>
              <a:rPr lang="en-GB" altLang="en-US" dirty="0"/>
              <a:t>Carers (Recognition and Services) Act 1995; Carers and Disabled Children Act 2000  - building in the carer</a:t>
            </a:r>
          </a:p>
          <a:p>
            <a:pPr eaLnBrk="1" hangingPunct="1">
              <a:lnSpc>
                <a:spcPct val="90000"/>
              </a:lnSpc>
            </a:pPr>
            <a:r>
              <a:rPr lang="en-GB" altLang="en-US" dirty="0"/>
              <a:t>Community Care (Direct Payments) Act 1996 - providing money to the service user</a:t>
            </a:r>
          </a:p>
          <a:p>
            <a:pPr eaLnBrk="1" hangingPunct="1">
              <a:lnSpc>
                <a:spcPct val="90000"/>
              </a:lnSpc>
            </a:pPr>
            <a:r>
              <a:rPr lang="en-GB" altLang="en-US" dirty="0"/>
              <a:t>Health Act 1999  - framework for co-operation between NHS and social services</a:t>
            </a:r>
          </a:p>
          <a:p>
            <a:pPr eaLnBrk="1" hangingPunct="1">
              <a:lnSpc>
                <a:spcPct val="90000"/>
              </a:lnSpc>
            </a:pPr>
            <a:endParaRPr lang="en-GB" altLang="en-US" dirty="0"/>
          </a:p>
          <a:p>
            <a:pPr eaLnBrk="1" hangingPunct="1">
              <a:lnSpc>
                <a:spcPct val="90000"/>
              </a:lnSpc>
            </a:pPr>
            <a:endParaRPr lang="en-GB" altLang="en-US" dirty="0">
              <a:solidFill>
                <a:srgbClr val="000000"/>
              </a:solidFill>
            </a:endParaRPr>
          </a:p>
          <a:p>
            <a:pPr eaLnBrk="1" hangingPunct="1">
              <a:lnSpc>
                <a:spcPct val="90000"/>
              </a:lnSpc>
            </a:pPr>
            <a:endParaRPr lang="en-GB" altLang="en-US" dirty="0">
              <a:solidFill>
                <a:srgbClr val="00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B7928A8F-43B9-4ABB-BB80-30152B5E25CC}"/>
              </a:ext>
            </a:extLst>
          </p:cNvPr>
          <p:cNvSpPr>
            <a:spLocks noGrp="1" noChangeArrowheads="1"/>
          </p:cNvSpPr>
          <p:nvPr>
            <p:ph type="title" idx="4294967295"/>
          </p:nvPr>
        </p:nvSpPr>
        <p:spPr>
          <a:xfrm>
            <a:off x="2209800" y="476250"/>
            <a:ext cx="7772400" cy="838200"/>
          </a:xfrm>
        </p:spPr>
        <p:txBody>
          <a:bodyPr>
            <a:normAutofit fontScale="90000"/>
          </a:bodyPr>
          <a:lstStyle/>
          <a:p>
            <a:pPr eaLnBrk="1" hangingPunct="1"/>
            <a:r>
              <a:rPr lang="en-GB" altLang="en-US"/>
              <a:t>LASSA duties - framework for adult services continued</a:t>
            </a:r>
          </a:p>
        </p:txBody>
      </p:sp>
      <p:sp>
        <p:nvSpPr>
          <p:cNvPr id="14339" name="Rectangle 3">
            <a:extLst>
              <a:ext uri="{FF2B5EF4-FFF2-40B4-BE49-F238E27FC236}">
                <a16:creationId xmlns:a16="http://schemas.microsoft.com/office/drawing/2014/main" id="{B44F45CB-5522-45E9-89EE-2141530DF6CD}"/>
              </a:ext>
            </a:extLst>
          </p:cNvPr>
          <p:cNvSpPr>
            <a:spLocks noGrp="1" noChangeArrowheads="1"/>
          </p:cNvSpPr>
          <p:nvPr>
            <p:ph type="body" idx="4294967295"/>
          </p:nvPr>
        </p:nvSpPr>
        <p:spPr/>
        <p:txBody>
          <a:bodyPr/>
          <a:lstStyle/>
          <a:p>
            <a:pPr eaLnBrk="1" hangingPunct="1"/>
            <a:r>
              <a:rPr lang="en-GB" altLang="en-US" dirty="0"/>
              <a:t>Care Standards Act 2000 - quality assurance framework for child services, community and residential care</a:t>
            </a:r>
          </a:p>
          <a:p>
            <a:pPr eaLnBrk="1" hangingPunct="1"/>
            <a:r>
              <a:rPr lang="en-GB" altLang="en-US" dirty="0"/>
              <a:t>Health and Social Care Act 2001  - co-operation and delineation of roles of NHS and social services</a:t>
            </a:r>
          </a:p>
          <a:p>
            <a:r>
              <a:rPr lang="en-GB" altLang="en-US" dirty="0"/>
              <a:t>Care Act 2014 - </a:t>
            </a:r>
            <a:r>
              <a:rPr lang="en-GB" dirty="0"/>
              <a:t>General responsibilities in relation to care and support services including assessing and meeting needs for care and support, and carers’ needs</a:t>
            </a:r>
            <a:endParaRPr lang="en-GB" altLang="en-US" dirty="0"/>
          </a:p>
          <a:p>
            <a:pPr eaLnBrk="1" hangingPunct="1"/>
            <a:endParaRPr lang="en-GB"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474EE472-43F3-4DAE-8272-64F1A0F4CFF3}"/>
              </a:ext>
            </a:extLst>
          </p:cNvPr>
          <p:cNvSpPr>
            <a:spLocks noGrp="1" noChangeArrowheads="1"/>
          </p:cNvSpPr>
          <p:nvPr>
            <p:ph type="title" idx="4294967295"/>
          </p:nvPr>
        </p:nvSpPr>
        <p:spPr/>
        <p:txBody>
          <a:bodyPr/>
          <a:lstStyle/>
          <a:p>
            <a:pPr eaLnBrk="1" hangingPunct="1"/>
            <a:r>
              <a:rPr lang="en-GB" altLang="en-US"/>
              <a:t>Defining the social worker</a:t>
            </a:r>
          </a:p>
        </p:txBody>
      </p:sp>
      <p:sp>
        <p:nvSpPr>
          <p:cNvPr id="15363" name="Rectangle 3">
            <a:extLst>
              <a:ext uri="{FF2B5EF4-FFF2-40B4-BE49-F238E27FC236}">
                <a16:creationId xmlns:a16="http://schemas.microsoft.com/office/drawing/2014/main" id="{D4E9E2F7-2278-4EF4-B2A4-470D290D3D97}"/>
              </a:ext>
            </a:extLst>
          </p:cNvPr>
          <p:cNvSpPr>
            <a:spLocks noGrp="1" noChangeArrowheads="1"/>
          </p:cNvSpPr>
          <p:nvPr>
            <p:ph type="body" idx="4294967295"/>
          </p:nvPr>
        </p:nvSpPr>
        <p:spPr/>
        <p:txBody>
          <a:bodyPr/>
          <a:lstStyle/>
          <a:p>
            <a:pPr eaLnBrk="1" hangingPunct="1">
              <a:lnSpc>
                <a:spcPct val="90000"/>
              </a:lnSpc>
            </a:pPr>
            <a:r>
              <a:rPr lang="en-GB" altLang="en-US" dirty="0"/>
              <a:t>LASSA creates directors of unified social service departments</a:t>
            </a:r>
          </a:p>
          <a:p>
            <a:pPr eaLnBrk="1" hangingPunct="1">
              <a:lnSpc>
                <a:spcPct val="90000"/>
              </a:lnSpc>
            </a:pPr>
            <a:r>
              <a:rPr lang="en-GB" altLang="en-US" dirty="0"/>
              <a:t>Children Act 2004 established Children’s Services Authorities</a:t>
            </a:r>
          </a:p>
          <a:p>
            <a:pPr eaLnBrk="1" hangingPunct="1">
              <a:lnSpc>
                <a:spcPct val="90000"/>
              </a:lnSpc>
            </a:pPr>
            <a:r>
              <a:rPr lang="en-GB" altLang="en-US" dirty="0"/>
              <a:t>Care Standards Act specifies training and performance standards</a:t>
            </a:r>
          </a:p>
          <a:p>
            <a:pPr eaLnBrk="1" hangingPunct="1">
              <a:lnSpc>
                <a:spcPct val="90000"/>
              </a:lnSpc>
            </a:pPr>
            <a:r>
              <a:rPr lang="en-GB" altLang="en-US" dirty="0"/>
              <a:t>Professional codes created under the Care Standards Act –</a:t>
            </a:r>
          </a:p>
          <a:p>
            <a:pPr eaLnBrk="1" hangingPunct="1">
              <a:lnSpc>
                <a:spcPct val="90000"/>
              </a:lnSpc>
            </a:pPr>
            <a:r>
              <a:rPr lang="en-GB" altLang="en-US" dirty="0"/>
              <a:t>BASW: Professional Capabilities Framework</a:t>
            </a:r>
          </a:p>
          <a:p>
            <a:r>
              <a:rPr lang="en-GB" dirty="0"/>
              <a:t>DfE: Post-qualifying standard: knowledge and skills statement for child and family practitioners </a:t>
            </a:r>
          </a:p>
          <a:p>
            <a:r>
              <a:rPr lang="en-GB" dirty="0"/>
              <a:t>Social Work England</a:t>
            </a:r>
          </a:p>
          <a:p>
            <a:endParaRPr lang="en-GB"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2BC2C278-03AA-453D-94AC-11A7CEDC1712}"/>
              </a:ext>
            </a:extLst>
          </p:cNvPr>
          <p:cNvSpPr>
            <a:spLocks noGrp="1" noChangeArrowheads="1"/>
          </p:cNvSpPr>
          <p:nvPr>
            <p:ph type="ctrTitle" idx="4294967295"/>
          </p:nvPr>
        </p:nvSpPr>
        <p:spPr>
          <a:xfrm>
            <a:off x="2209800" y="2286000"/>
            <a:ext cx="7772400" cy="1143000"/>
          </a:xfrm>
        </p:spPr>
        <p:txBody>
          <a:bodyPr/>
          <a:lstStyle/>
          <a:p>
            <a:r>
              <a:rPr lang="en-GB" altLang="en-US"/>
              <a:t>Capacity and consent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F3A1177F-DC78-4A35-8728-BCCF38957388}"/>
              </a:ext>
            </a:extLst>
          </p:cNvPr>
          <p:cNvSpPr>
            <a:spLocks noGrp="1" noChangeArrowheads="1"/>
          </p:cNvSpPr>
          <p:nvPr>
            <p:ph type="title" idx="4294967295"/>
          </p:nvPr>
        </p:nvSpPr>
        <p:spPr/>
        <p:txBody>
          <a:bodyPr/>
          <a:lstStyle/>
          <a:p>
            <a:r>
              <a:rPr lang="en-GB" altLang="en-US"/>
              <a:t>Difficult questions</a:t>
            </a:r>
          </a:p>
        </p:txBody>
      </p:sp>
      <p:sp>
        <p:nvSpPr>
          <p:cNvPr id="17411" name="Rectangle 3">
            <a:extLst>
              <a:ext uri="{FF2B5EF4-FFF2-40B4-BE49-F238E27FC236}">
                <a16:creationId xmlns:a16="http://schemas.microsoft.com/office/drawing/2014/main" id="{7DA0A0EA-AECD-4257-B56E-24EC5DF72DA2}"/>
              </a:ext>
            </a:extLst>
          </p:cNvPr>
          <p:cNvSpPr>
            <a:spLocks noGrp="1" noChangeArrowheads="1"/>
          </p:cNvSpPr>
          <p:nvPr>
            <p:ph type="body" idx="4294967295"/>
          </p:nvPr>
        </p:nvSpPr>
        <p:spPr/>
        <p:txBody>
          <a:bodyPr/>
          <a:lstStyle/>
          <a:p>
            <a:r>
              <a:rPr lang="en-GB" altLang="en-US"/>
              <a:t>When is a service user capable of consenting to intervention?</a:t>
            </a:r>
          </a:p>
          <a:p>
            <a:r>
              <a:rPr lang="en-GB" altLang="en-US"/>
              <a:t>If someone cannot consent, when is it lawful to intervene?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D853E3FB-3FE4-4F7D-A702-7AB0DF527048}"/>
              </a:ext>
            </a:extLst>
          </p:cNvPr>
          <p:cNvSpPr>
            <a:spLocks noGrp="1" noChangeArrowheads="1"/>
          </p:cNvSpPr>
          <p:nvPr>
            <p:ph type="title" idx="4294967295"/>
          </p:nvPr>
        </p:nvSpPr>
        <p:spPr/>
        <p:txBody>
          <a:bodyPr/>
          <a:lstStyle/>
          <a:p>
            <a:r>
              <a:rPr lang="en-GB" altLang="en-US"/>
              <a:t>Mrs Gillick’s case</a:t>
            </a:r>
          </a:p>
        </p:txBody>
      </p:sp>
      <p:sp>
        <p:nvSpPr>
          <p:cNvPr id="18435" name="Rectangle 3">
            <a:extLst>
              <a:ext uri="{FF2B5EF4-FFF2-40B4-BE49-F238E27FC236}">
                <a16:creationId xmlns:a16="http://schemas.microsoft.com/office/drawing/2014/main" id="{5EDB31F0-B1CE-4FA7-B509-B6D6C87E035B}"/>
              </a:ext>
            </a:extLst>
          </p:cNvPr>
          <p:cNvSpPr>
            <a:spLocks noGrp="1" noChangeArrowheads="1"/>
          </p:cNvSpPr>
          <p:nvPr>
            <p:ph type="body" idx="4294967295"/>
          </p:nvPr>
        </p:nvSpPr>
        <p:spPr/>
        <p:txBody>
          <a:bodyPr/>
          <a:lstStyle/>
          <a:p>
            <a:pPr>
              <a:lnSpc>
                <a:spcPct val="90000"/>
              </a:lnSpc>
            </a:pPr>
            <a:r>
              <a:rPr lang="en-GB" altLang="en-US"/>
              <a:t>Who consents to medical treatment for a child?</a:t>
            </a:r>
          </a:p>
          <a:p>
            <a:pPr>
              <a:lnSpc>
                <a:spcPct val="90000"/>
              </a:lnSpc>
            </a:pPr>
            <a:r>
              <a:rPr lang="en-GB" altLang="en-US"/>
              <a:t>The issue</a:t>
            </a:r>
          </a:p>
          <a:p>
            <a:pPr lvl="1">
              <a:lnSpc>
                <a:spcPct val="90000"/>
              </a:lnSpc>
            </a:pPr>
            <a:r>
              <a:rPr lang="en-GB" altLang="en-US"/>
              <a:t>Doctor’s autonomy to decide, or</a:t>
            </a:r>
          </a:p>
          <a:p>
            <a:pPr lvl="1">
              <a:lnSpc>
                <a:spcPct val="90000"/>
              </a:lnSpc>
            </a:pPr>
            <a:r>
              <a:rPr lang="en-GB" altLang="en-US"/>
              <a:t>Child’s autonomy to decide, or</a:t>
            </a:r>
          </a:p>
          <a:p>
            <a:pPr lvl="1">
              <a:lnSpc>
                <a:spcPct val="90000"/>
              </a:lnSpc>
            </a:pPr>
            <a:r>
              <a:rPr lang="en-GB" altLang="en-US"/>
              <a:t>Parent’s right to decide</a:t>
            </a:r>
          </a:p>
          <a:p>
            <a:pPr>
              <a:lnSpc>
                <a:spcPct val="90000"/>
              </a:lnSpc>
            </a:pPr>
            <a:r>
              <a:rPr lang="en-GB" altLang="en-US"/>
              <a:t>The decision</a:t>
            </a:r>
          </a:p>
          <a:p>
            <a:pPr lvl="1">
              <a:lnSpc>
                <a:spcPct val="90000"/>
              </a:lnSpc>
            </a:pPr>
            <a:r>
              <a:rPr lang="en-GB" altLang="en-US"/>
              <a:t>The sliding scale from parental responsibility to Gillick competence</a:t>
            </a:r>
          </a:p>
          <a:p>
            <a:pPr lvl="1">
              <a:lnSpc>
                <a:spcPct val="90000"/>
              </a:lnSpc>
            </a:pPr>
            <a:endParaRPr lang="en-GB"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248D8258-9F00-4D35-9339-46694CA2F2BD}"/>
              </a:ext>
            </a:extLst>
          </p:cNvPr>
          <p:cNvSpPr>
            <a:spLocks noGrp="1" noChangeArrowheads="1"/>
          </p:cNvSpPr>
          <p:nvPr>
            <p:ph type="title" idx="4294967295"/>
          </p:nvPr>
        </p:nvSpPr>
        <p:spPr/>
        <p:txBody>
          <a:bodyPr/>
          <a:lstStyle/>
          <a:p>
            <a:r>
              <a:rPr lang="en-GB" altLang="en-US"/>
              <a:t>Risk of criminal and civil liability</a:t>
            </a:r>
          </a:p>
        </p:txBody>
      </p:sp>
      <p:sp>
        <p:nvSpPr>
          <p:cNvPr id="19459" name="Rectangle 3">
            <a:extLst>
              <a:ext uri="{FF2B5EF4-FFF2-40B4-BE49-F238E27FC236}">
                <a16:creationId xmlns:a16="http://schemas.microsoft.com/office/drawing/2014/main" id="{3BA793FF-232C-4380-909E-6CAB320E906F}"/>
              </a:ext>
            </a:extLst>
          </p:cNvPr>
          <p:cNvSpPr>
            <a:spLocks noGrp="1" noChangeArrowheads="1"/>
          </p:cNvSpPr>
          <p:nvPr>
            <p:ph type="body" idx="4294967295"/>
          </p:nvPr>
        </p:nvSpPr>
        <p:spPr/>
        <p:txBody>
          <a:bodyPr/>
          <a:lstStyle/>
          <a:p>
            <a:r>
              <a:rPr lang="en-GB" altLang="en-US"/>
              <a:t>Services provided without explicit or implicit consent or other legal authority risk </a:t>
            </a:r>
          </a:p>
          <a:p>
            <a:pPr lvl="1"/>
            <a:r>
              <a:rPr lang="en-GB" altLang="en-US"/>
              <a:t>Criminal charge of assault</a:t>
            </a:r>
          </a:p>
          <a:p>
            <a:pPr lvl="1"/>
            <a:r>
              <a:rPr lang="en-GB" altLang="en-US"/>
              <a:t>Tort of conversion, trespass to person or property</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19CD9BD3-AC8F-4ADA-AAE2-6C384656E717}"/>
              </a:ext>
            </a:extLst>
          </p:cNvPr>
          <p:cNvSpPr>
            <a:spLocks noGrp="1" noChangeArrowheads="1"/>
          </p:cNvSpPr>
          <p:nvPr>
            <p:ph type="title" idx="4294967295"/>
          </p:nvPr>
        </p:nvSpPr>
        <p:spPr>
          <a:xfrm>
            <a:off x="2209800" y="476250"/>
            <a:ext cx="7772400" cy="838200"/>
          </a:xfrm>
        </p:spPr>
        <p:txBody>
          <a:bodyPr>
            <a:normAutofit fontScale="90000"/>
          </a:bodyPr>
          <a:lstStyle/>
          <a:p>
            <a:r>
              <a:rPr lang="en-GB" altLang="en-US"/>
              <a:t>Range of examples of authority where no consent</a:t>
            </a:r>
          </a:p>
        </p:txBody>
      </p:sp>
      <p:sp>
        <p:nvSpPr>
          <p:cNvPr id="20483" name="Rectangle 3">
            <a:extLst>
              <a:ext uri="{FF2B5EF4-FFF2-40B4-BE49-F238E27FC236}">
                <a16:creationId xmlns:a16="http://schemas.microsoft.com/office/drawing/2014/main" id="{CAF7D5DD-E122-48FB-AF4D-AAA8B79A0469}"/>
              </a:ext>
            </a:extLst>
          </p:cNvPr>
          <p:cNvSpPr>
            <a:spLocks noGrp="1" noChangeArrowheads="1"/>
          </p:cNvSpPr>
          <p:nvPr>
            <p:ph type="body" idx="4294967295"/>
          </p:nvPr>
        </p:nvSpPr>
        <p:spPr/>
        <p:txBody>
          <a:bodyPr/>
          <a:lstStyle/>
          <a:p>
            <a:r>
              <a:rPr lang="en-GB" altLang="en-US"/>
              <a:t>Care, specific issues orders etc Children Act</a:t>
            </a:r>
          </a:p>
          <a:p>
            <a:r>
              <a:rPr lang="en-GB" altLang="en-US"/>
              <a:t>Detention under MHA</a:t>
            </a:r>
          </a:p>
          <a:p>
            <a:r>
              <a:rPr lang="en-GB" altLang="en-US"/>
              <a:t>Police powers to arrest, enter property, detain under PACE</a:t>
            </a:r>
          </a:p>
          <a:p>
            <a:r>
              <a:rPr lang="en-GB" altLang="en-US"/>
              <a:t>Common law powers to avert danger and provide medical treatment</a:t>
            </a:r>
          </a:p>
          <a:p>
            <a:r>
              <a:rPr lang="en-GB" altLang="en-US"/>
              <a:t>Mental Capacity Act</a:t>
            </a:r>
          </a:p>
          <a:p>
            <a:r>
              <a:rPr lang="en-GB" altLang="en-US"/>
              <a:t>A prison sentence</a:t>
            </a:r>
          </a:p>
          <a:p>
            <a:endParaRPr lang="en-GB" altLang="en-US"/>
          </a:p>
          <a:p>
            <a:endParaRPr lang="en-GB"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0D209F-9E86-4F8C-A80F-980822C7C3FE}"/>
              </a:ext>
            </a:extLst>
          </p:cNvPr>
          <p:cNvSpPr>
            <a:spLocks noGrp="1"/>
          </p:cNvSpPr>
          <p:nvPr>
            <p:ph type="title"/>
          </p:nvPr>
        </p:nvSpPr>
        <p:spPr/>
        <p:txBody>
          <a:bodyPr/>
          <a:lstStyle/>
          <a:p>
            <a:r>
              <a:rPr lang="en-GB" dirty="0"/>
              <a:t>Social work is an ethical profession</a:t>
            </a:r>
          </a:p>
        </p:txBody>
      </p:sp>
      <p:sp>
        <p:nvSpPr>
          <p:cNvPr id="3" name="Content Placeholder 2">
            <a:extLst>
              <a:ext uri="{FF2B5EF4-FFF2-40B4-BE49-F238E27FC236}">
                <a16:creationId xmlns:a16="http://schemas.microsoft.com/office/drawing/2014/main" id="{307F41AB-BE63-4856-BE6B-EDAF695ADE3F}"/>
              </a:ext>
            </a:extLst>
          </p:cNvPr>
          <p:cNvSpPr>
            <a:spLocks noGrp="1"/>
          </p:cNvSpPr>
          <p:nvPr>
            <p:ph idx="1"/>
          </p:nvPr>
        </p:nvSpPr>
        <p:spPr/>
        <p:txBody>
          <a:bodyPr/>
          <a:lstStyle/>
          <a:p>
            <a:r>
              <a:rPr lang="en-GB" dirty="0"/>
              <a:t>Registered social workers must follow the guidance set by Social Work England</a:t>
            </a:r>
          </a:p>
          <a:p>
            <a:r>
              <a:rPr lang="en-GB" dirty="0"/>
              <a:t>BASW Code of Ethics:</a:t>
            </a:r>
          </a:p>
          <a:p>
            <a:pPr lvl="1"/>
            <a:r>
              <a:rPr lang="en-GB" dirty="0"/>
              <a:t>Human Dignity and Worth</a:t>
            </a:r>
          </a:p>
          <a:p>
            <a:pPr lvl="1"/>
            <a:r>
              <a:rPr lang="en-GB" dirty="0"/>
              <a:t>Social Justice</a:t>
            </a:r>
          </a:p>
          <a:p>
            <a:pPr lvl="1"/>
            <a:r>
              <a:rPr lang="en-GB" dirty="0"/>
              <a:t>Service</a:t>
            </a:r>
          </a:p>
          <a:p>
            <a:pPr lvl="1"/>
            <a:r>
              <a:rPr lang="en-GB" dirty="0"/>
              <a:t>Integrity</a:t>
            </a:r>
          </a:p>
          <a:p>
            <a:pPr lvl="1"/>
            <a:r>
              <a:rPr lang="en-GB" dirty="0"/>
              <a:t>Competence</a:t>
            </a:r>
          </a:p>
          <a:p>
            <a:pPr lvl="1"/>
            <a:endParaRPr lang="en-GB" dirty="0"/>
          </a:p>
          <a:p>
            <a:endParaRPr lang="en-GB" dirty="0"/>
          </a:p>
        </p:txBody>
      </p:sp>
    </p:spTree>
    <p:extLst>
      <p:ext uri="{BB962C8B-B14F-4D97-AF65-F5344CB8AC3E}">
        <p14:creationId xmlns:p14="http://schemas.microsoft.com/office/powerpoint/2010/main" val="35131671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441A7DF2-0EE1-4DE2-A5E7-A683E3B4A1E8}"/>
              </a:ext>
            </a:extLst>
          </p:cNvPr>
          <p:cNvSpPr>
            <a:spLocks noGrp="1" noChangeArrowheads="1"/>
          </p:cNvSpPr>
          <p:nvPr>
            <p:ph type="title" idx="4294967295"/>
          </p:nvPr>
        </p:nvSpPr>
        <p:spPr/>
        <p:txBody>
          <a:bodyPr/>
          <a:lstStyle/>
          <a:p>
            <a:r>
              <a:rPr lang="en-GB" altLang="en-US"/>
              <a:t>Mental Capacity Act 2005 (1)</a:t>
            </a:r>
          </a:p>
        </p:txBody>
      </p:sp>
      <p:sp>
        <p:nvSpPr>
          <p:cNvPr id="21507" name="Rectangle 3">
            <a:extLst>
              <a:ext uri="{FF2B5EF4-FFF2-40B4-BE49-F238E27FC236}">
                <a16:creationId xmlns:a16="http://schemas.microsoft.com/office/drawing/2014/main" id="{24A7BFB6-C024-4ADA-B178-503D27FD54DD}"/>
              </a:ext>
            </a:extLst>
          </p:cNvPr>
          <p:cNvSpPr>
            <a:spLocks noGrp="1" noChangeArrowheads="1"/>
          </p:cNvSpPr>
          <p:nvPr>
            <p:ph type="body" idx="4294967295"/>
          </p:nvPr>
        </p:nvSpPr>
        <p:spPr/>
        <p:txBody>
          <a:bodyPr/>
          <a:lstStyle/>
          <a:p>
            <a:pPr>
              <a:lnSpc>
                <a:spcPct val="90000"/>
              </a:lnSpc>
            </a:pPr>
            <a:r>
              <a:rPr lang="en-GB" altLang="en-US"/>
              <a:t>Assume capacity unless evidence of incapacity</a:t>
            </a:r>
          </a:p>
          <a:p>
            <a:pPr>
              <a:lnSpc>
                <a:spcPct val="90000"/>
              </a:lnSpc>
            </a:pPr>
            <a:r>
              <a:rPr lang="en-GB" altLang="en-US"/>
              <a:t>Take steps to help make decisions </a:t>
            </a:r>
          </a:p>
          <a:p>
            <a:pPr>
              <a:lnSpc>
                <a:spcPct val="90000"/>
              </a:lnSpc>
            </a:pPr>
            <a:r>
              <a:rPr lang="en-GB" altLang="en-US"/>
              <a:t>Allow people to make daft decisions</a:t>
            </a:r>
          </a:p>
          <a:p>
            <a:pPr>
              <a:lnSpc>
                <a:spcPct val="90000"/>
              </a:lnSpc>
            </a:pPr>
            <a:r>
              <a:rPr lang="en-GB" altLang="en-US"/>
              <a:t>Take into account type of decision at stake, infringement of liberty, risk etc</a:t>
            </a:r>
          </a:p>
          <a:p>
            <a:pPr>
              <a:lnSpc>
                <a:spcPct val="90000"/>
              </a:lnSpc>
            </a:pPr>
            <a:r>
              <a:rPr lang="en-GB" altLang="en-US"/>
              <a:t>Do not judge on basis of age or other characteristics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12CB2E93-8EDB-4625-BEAE-1AE411D8674B}"/>
              </a:ext>
            </a:extLst>
          </p:cNvPr>
          <p:cNvSpPr>
            <a:spLocks noGrp="1" noChangeArrowheads="1"/>
          </p:cNvSpPr>
          <p:nvPr>
            <p:ph type="title" idx="4294967295"/>
          </p:nvPr>
        </p:nvSpPr>
        <p:spPr/>
        <p:txBody>
          <a:bodyPr/>
          <a:lstStyle/>
          <a:p>
            <a:r>
              <a:rPr lang="en-GB" altLang="en-US"/>
              <a:t>Mental Capacity Act 2005 (2)</a:t>
            </a:r>
          </a:p>
        </p:txBody>
      </p:sp>
      <p:sp>
        <p:nvSpPr>
          <p:cNvPr id="22531" name="Rectangle 3">
            <a:extLst>
              <a:ext uri="{FF2B5EF4-FFF2-40B4-BE49-F238E27FC236}">
                <a16:creationId xmlns:a16="http://schemas.microsoft.com/office/drawing/2014/main" id="{DEDD8ABB-9BB3-4504-91AA-239CA6808BF1}"/>
              </a:ext>
            </a:extLst>
          </p:cNvPr>
          <p:cNvSpPr>
            <a:spLocks noGrp="1" noChangeArrowheads="1"/>
          </p:cNvSpPr>
          <p:nvPr>
            <p:ph type="body" idx="4294967295"/>
          </p:nvPr>
        </p:nvSpPr>
        <p:spPr/>
        <p:txBody>
          <a:bodyPr/>
          <a:lstStyle/>
          <a:p>
            <a:pPr>
              <a:lnSpc>
                <a:spcPct val="90000"/>
              </a:lnSpc>
            </a:pPr>
            <a:r>
              <a:rPr lang="en-GB" altLang="en-US"/>
              <a:t>Capacity requires understanding, retaining, and weighing up information</a:t>
            </a:r>
          </a:p>
          <a:p>
            <a:pPr>
              <a:lnSpc>
                <a:spcPct val="90000"/>
              </a:lnSpc>
            </a:pPr>
            <a:r>
              <a:rPr lang="en-GB" altLang="en-US"/>
              <a:t>Lack of capacity must be to do with impairment in mind or brain affecting that decision at that time</a:t>
            </a:r>
          </a:p>
          <a:p>
            <a:pPr>
              <a:lnSpc>
                <a:spcPct val="90000"/>
              </a:lnSpc>
            </a:pPr>
            <a:r>
              <a:rPr lang="en-GB" altLang="en-US"/>
              <a:t>Intervention in good faith for benefit of person who appears to lack capacity lawful</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986AE867-F8BC-4BE0-884B-17EE68B58E70}"/>
              </a:ext>
            </a:extLst>
          </p:cNvPr>
          <p:cNvSpPr>
            <a:spLocks noGrp="1" noChangeArrowheads="1"/>
          </p:cNvSpPr>
          <p:nvPr>
            <p:ph type="title" idx="4294967295"/>
          </p:nvPr>
        </p:nvSpPr>
        <p:spPr/>
        <p:txBody>
          <a:bodyPr/>
          <a:lstStyle/>
          <a:p>
            <a:r>
              <a:rPr lang="en-GB" altLang="en-US"/>
              <a:t>Don’t forget ethical dimension</a:t>
            </a:r>
          </a:p>
        </p:txBody>
      </p:sp>
      <p:sp>
        <p:nvSpPr>
          <p:cNvPr id="23555" name="Rectangle 3">
            <a:extLst>
              <a:ext uri="{FF2B5EF4-FFF2-40B4-BE49-F238E27FC236}">
                <a16:creationId xmlns:a16="http://schemas.microsoft.com/office/drawing/2014/main" id="{F9A71E77-B2A4-4D91-880D-2659EF3AD772}"/>
              </a:ext>
            </a:extLst>
          </p:cNvPr>
          <p:cNvSpPr>
            <a:spLocks noGrp="1" noChangeArrowheads="1"/>
          </p:cNvSpPr>
          <p:nvPr>
            <p:ph type="body" idx="4294967295"/>
          </p:nvPr>
        </p:nvSpPr>
        <p:spPr/>
        <p:txBody>
          <a:bodyPr/>
          <a:lstStyle/>
          <a:p>
            <a:pPr>
              <a:lnSpc>
                <a:spcPct val="90000"/>
              </a:lnSpc>
            </a:pPr>
            <a:r>
              <a:rPr lang="en-GB" altLang="en-US" dirty="0"/>
              <a:t>Human Rights article 8 – respect for privacy, which includes respect for the individual’s personal integrity</a:t>
            </a:r>
          </a:p>
          <a:p>
            <a:pPr>
              <a:lnSpc>
                <a:spcPct val="90000"/>
              </a:lnSpc>
            </a:pPr>
            <a:r>
              <a:rPr lang="en-GB" altLang="en-US" dirty="0"/>
              <a:t>BASW Code of Ethics</a:t>
            </a:r>
            <a:endParaRPr lang="en-GB" altLang="en-US" sz="2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DAB153B5-1006-4432-9696-0C36CC4FF97E}"/>
              </a:ext>
            </a:extLst>
          </p:cNvPr>
          <p:cNvSpPr>
            <a:spLocks noGrp="1" noChangeArrowheads="1"/>
          </p:cNvSpPr>
          <p:nvPr>
            <p:ph type="title" idx="4294967295"/>
          </p:nvPr>
        </p:nvSpPr>
        <p:spPr/>
        <p:txBody>
          <a:bodyPr/>
          <a:lstStyle/>
          <a:p>
            <a:r>
              <a:rPr lang="en-GB" altLang="en-US"/>
              <a:t>Nature of consent</a:t>
            </a:r>
          </a:p>
        </p:txBody>
      </p:sp>
      <p:sp>
        <p:nvSpPr>
          <p:cNvPr id="24579" name="Rectangle 3">
            <a:extLst>
              <a:ext uri="{FF2B5EF4-FFF2-40B4-BE49-F238E27FC236}">
                <a16:creationId xmlns:a16="http://schemas.microsoft.com/office/drawing/2014/main" id="{AB2506BD-86A2-4035-9DD2-59E16ADD70A4}"/>
              </a:ext>
            </a:extLst>
          </p:cNvPr>
          <p:cNvSpPr>
            <a:spLocks noGrp="1" noChangeArrowheads="1"/>
          </p:cNvSpPr>
          <p:nvPr>
            <p:ph type="body" idx="4294967295"/>
          </p:nvPr>
        </p:nvSpPr>
        <p:spPr/>
        <p:txBody>
          <a:bodyPr/>
          <a:lstStyle/>
          <a:p>
            <a:r>
              <a:rPr lang="en-GB" altLang="en-US"/>
              <a:t>Capacity – which includes age and state of mind</a:t>
            </a:r>
          </a:p>
          <a:p>
            <a:r>
              <a:rPr lang="en-GB" altLang="en-US"/>
              <a:t>Information – consent which is not informed is not consent</a:t>
            </a:r>
          </a:p>
          <a:p>
            <a:r>
              <a:rPr lang="en-GB" altLang="en-US"/>
              <a:t>Freely given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80F227B4-77BE-4B39-A9F7-3BB23CA0C04F}"/>
              </a:ext>
            </a:extLst>
          </p:cNvPr>
          <p:cNvSpPr>
            <a:spLocks noGrp="1" noChangeArrowheads="1"/>
          </p:cNvSpPr>
          <p:nvPr>
            <p:ph type="title" idx="4294967295"/>
          </p:nvPr>
        </p:nvSpPr>
        <p:spPr/>
        <p:txBody>
          <a:bodyPr/>
          <a:lstStyle/>
          <a:p>
            <a:r>
              <a:rPr lang="en-GB" altLang="en-US"/>
              <a:t>Other ways of achieving a voice</a:t>
            </a:r>
          </a:p>
        </p:txBody>
      </p:sp>
      <p:sp>
        <p:nvSpPr>
          <p:cNvPr id="26627" name="Rectangle 3">
            <a:extLst>
              <a:ext uri="{FF2B5EF4-FFF2-40B4-BE49-F238E27FC236}">
                <a16:creationId xmlns:a16="http://schemas.microsoft.com/office/drawing/2014/main" id="{EEBD734F-07FA-495F-AE81-9BADD668AE19}"/>
              </a:ext>
            </a:extLst>
          </p:cNvPr>
          <p:cNvSpPr>
            <a:spLocks noGrp="1" noChangeArrowheads="1"/>
          </p:cNvSpPr>
          <p:nvPr>
            <p:ph type="body" idx="4294967295"/>
          </p:nvPr>
        </p:nvSpPr>
        <p:spPr/>
        <p:txBody>
          <a:bodyPr/>
          <a:lstStyle/>
          <a:p>
            <a:r>
              <a:rPr lang="en-GB" altLang="en-US"/>
              <a:t>Advance directions and powers of attorney</a:t>
            </a:r>
          </a:p>
          <a:p>
            <a:r>
              <a:rPr lang="en-GB" altLang="en-US"/>
              <a:t>Advocacy services</a:t>
            </a:r>
          </a:p>
          <a:p>
            <a:r>
              <a:rPr lang="en-GB" altLang="en-US"/>
              <a:t>Proxies</a:t>
            </a:r>
          </a:p>
          <a:p>
            <a:r>
              <a:rPr lang="en-GB" altLang="en-US"/>
              <a:t>The official solicitor</a:t>
            </a:r>
          </a:p>
          <a:p>
            <a:r>
              <a:rPr lang="en-GB" altLang="en-US"/>
              <a:t>Children’s guardian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4EBAB-C41E-4169-9880-6978B7757971}"/>
              </a:ext>
            </a:extLst>
          </p:cNvPr>
          <p:cNvSpPr>
            <a:spLocks noGrp="1"/>
          </p:cNvSpPr>
          <p:nvPr>
            <p:ph type="title"/>
          </p:nvPr>
        </p:nvSpPr>
        <p:spPr/>
        <p:txBody>
          <a:bodyPr/>
          <a:lstStyle/>
          <a:p>
            <a:r>
              <a:rPr lang="en-GB" dirty="0"/>
              <a:t>Social Worker is a protected title	</a:t>
            </a:r>
          </a:p>
        </p:txBody>
      </p:sp>
      <p:sp>
        <p:nvSpPr>
          <p:cNvPr id="3" name="Content Placeholder 2">
            <a:extLst>
              <a:ext uri="{FF2B5EF4-FFF2-40B4-BE49-F238E27FC236}">
                <a16:creationId xmlns:a16="http://schemas.microsoft.com/office/drawing/2014/main" id="{64F5C3C1-FCF6-4198-BD81-842975C2A2EE}"/>
              </a:ext>
            </a:extLst>
          </p:cNvPr>
          <p:cNvSpPr>
            <a:spLocks noGrp="1"/>
          </p:cNvSpPr>
          <p:nvPr>
            <p:ph idx="1"/>
          </p:nvPr>
        </p:nvSpPr>
        <p:spPr/>
        <p:txBody>
          <a:bodyPr/>
          <a:lstStyle/>
          <a:p>
            <a:r>
              <a:rPr lang="en-GB" dirty="0"/>
              <a:t>S55 Care Standards Act 2000 defines the title by saying that a social worker is someone who engages in social work!</a:t>
            </a:r>
          </a:p>
          <a:p>
            <a:r>
              <a:rPr lang="en-GB" dirty="0"/>
              <a:t>Modern social work was created by the Local Authority Social Services Act 1970. This act established social services functions in local government.</a:t>
            </a:r>
          </a:p>
          <a:p>
            <a:r>
              <a:rPr lang="en-GB" dirty="0"/>
              <a:t>S7 LASSA sets out the duty of each local authority to act under the guidance of the Secretary of State. Most regulation and guidance governing social work practice is now issued under this section.</a:t>
            </a:r>
          </a:p>
          <a:p>
            <a:endParaRPr lang="en-GB" dirty="0"/>
          </a:p>
        </p:txBody>
      </p:sp>
    </p:spTree>
    <p:extLst>
      <p:ext uri="{BB962C8B-B14F-4D97-AF65-F5344CB8AC3E}">
        <p14:creationId xmlns:p14="http://schemas.microsoft.com/office/powerpoint/2010/main" val="2329760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B1CC2-7082-40EC-91C1-103157AE1419}"/>
              </a:ext>
            </a:extLst>
          </p:cNvPr>
          <p:cNvSpPr>
            <a:spLocks noGrp="1"/>
          </p:cNvSpPr>
          <p:nvPr>
            <p:ph type="title"/>
          </p:nvPr>
        </p:nvSpPr>
        <p:spPr/>
        <p:txBody>
          <a:bodyPr/>
          <a:lstStyle/>
          <a:p>
            <a:r>
              <a:rPr lang="en-GB" dirty="0"/>
              <a:t>Social work duties	</a:t>
            </a:r>
          </a:p>
        </p:txBody>
      </p:sp>
      <p:sp>
        <p:nvSpPr>
          <p:cNvPr id="3" name="Content Placeholder 2">
            <a:extLst>
              <a:ext uri="{FF2B5EF4-FFF2-40B4-BE49-F238E27FC236}">
                <a16:creationId xmlns:a16="http://schemas.microsoft.com/office/drawing/2014/main" id="{22D750E2-4AD0-4DAC-866B-97A2F381FED9}"/>
              </a:ext>
            </a:extLst>
          </p:cNvPr>
          <p:cNvSpPr>
            <a:spLocks noGrp="1"/>
          </p:cNvSpPr>
          <p:nvPr>
            <p:ph idx="1"/>
          </p:nvPr>
        </p:nvSpPr>
        <p:spPr/>
        <p:txBody>
          <a:bodyPr/>
          <a:lstStyle/>
          <a:p>
            <a:r>
              <a:rPr lang="en-GB" dirty="0"/>
              <a:t>Defined by law giving rise to statutory duties to service users but also to the wider community, for example to prevent offending by young people.</a:t>
            </a:r>
          </a:p>
          <a:p>
            <a:r>
              <a:rPr lang="en-GB" dirty="0"/>
              <a:t>Acting in the best interests of service users, except where the law says otherwise.</a:t>
            </a:r>
          </a:p>
          <a:p>
            <a:r>
              <a:rPr lang="en-GB" dirty="0"/>
              <a:t>Duty to respect service users’ autonomy. State interference in private and family life </a:t>
            </a:r>
            <a:r>
              <a:rPr lang="en-GB"/>
              <a:t>must be limited.</a:t>
            </a:r>
            <a:endParaRPr lang="en-GB" dirty="0"/>
          </a:p>
        </p:txBody>
      </p:sp>
    </p:spTree>
    <p:extLst>
      <p:ext uri="{BB962C8B-B14F-4D97-AF65-F5344CB8AC3E}">
        <p14:creationId xmlns:p14="http://schemas.microsoft.com/office/powerpoint/2010/main" val="2490573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B06049EC-5797-40E5-BB09-DB7E353F301B}"/>
              </a:ext>
            </a:extLst>
          </p:cNvPr>
          <p:cNvSpPr>
            <a:spLocks noGrp="1" noChangeArrowheads="1"/>
          </p:cNvSpPr>
          <p:nvPr>
            <p:ph type="title" idx="4294967295"/>
          </p:nvPr>
        </p:nvSpPr>
        <p:spPr>
          <a:xfrm>
            <a:off x="2209800" y="476250"/>
            <a:ext cx="7772400" cy="838200"/>
          </a:xfrm>
        </p:spPr>
        <p:txBody>
          <a:bodyPr>
            <a:normAutofit fontScale="90000"/>
          </a:bodyPr>
          <a:lstStyle/>
          <a:p>
            <a:pPr eaLnBrk="1" hangingPunct="1"/>
            <a:r>
              <a:rPr lang="en-GB" altLang="en-US"/>
              <a:t>The consequences of social work action</a:t>
            </a:r>
          </a:p>
        </p:txBody>
      </p:sp>
      <p:sp>
        <p:nvSpPr>
          <p:cNvPr id="5123" name="Rectangle 3">
            <a:extLst>
              <a:ext uri="{FF2B5EF4-FFF2-40B4-BE49-F238E27FC236}">
                <a16:creationId xmlns:a16="http://schemas.microsoft.com/office/drawing/2014/main" id="{F5CF9D47-B891-4CFA-94AB-68D830AAB264}"/>
              </a:ext>
            </a:extLst>
          </p:cNvPr>
          <p:cNvSpPr>
            <a:spLocks noGrp="1" noChangeArrowheads="1"/>
          </p:cNvSpPr>
          <p:nvPr>
            <p:ph type="body" idx="4294967295"/>
          </p:nvPr>
        </p:nvSpPr>
        <p:spPr/>
        <p:txBody>
          <a:bodyPr/>
          <a:lstStyle/>
          <a:p>
            <a:pPr eaLnBrk="1" hangingPunct="1"/>
            <a:r>
              <a:rPr lang="en-GB" altLang="en-US" i="1"/>
              <a:t>A v Essex County Council</a:t>
            </a:r>
            <a:r>
              <a:rPr lang="en-GB" altLang="en-US"/>
              <a:t> (2003)</a:t>
            </a:r>
          </a:p>
          <a:p>
            <a:pPr lvl="1" eaLnBrk="1" hangingPunct="1"/>
            <a:r>
              <a:rPr lang="en-GB" altLang="en-US"/>
              <a:t>Decisions will have life-changing consequences</a:t>
            </a:r>
          </a:p>
          <a:p>
            <a:pPr lvl="1" eaLnBrk="1" hangingPunct="1"/>
            <a:r>
              <a:rPr lang="en-GB" altLang="en-US"/>
              <a:t>Who carries the can?</a:t>
            </a:r>
          </a:p>
          <a:p>
            <a:pPr lvl="1" eaLnBrk="1" hangingPunct="1"/>
            <a:r>
              <a:rPr lang="en-GB" altLang="en-US"/>
              <a:t>Is anything a social worker does risk-free?</a:t>
            </a:r>
          </a:p>
          <a:p>
            <a:pPr lvl="1" eaLnBrk="1" hangingPunct="1"/>
            <a:r>
              <a:rPr lang="en-GB" altLang="en-US"/>
              <a:t>What is the best way to protect yourself?</a:t>
            </a:r>
          </a:p>
          <a:p>
            <a:pPr eaLnBrk="1" hangingPunct="1"/>
            <a:endParaRPr lang="en-GB" altLang="en-US">
              <a:solidFill>
                <a:srgbClr val="0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903503B5-2563-42D3-A604-AF7B9A55449C}"/>
              </a:ext>
            </a:extLst>
          </p:cNvPr>
          <p:cNvSpPr>
            <a:spLocks noGrp="1" noChangeArrowheads="1"/>
          </p:cNvSpPr>
          <p:nvPr>
            <p:ph type="title" idx="4294967295"/>
          </p:nvPr>
        </p:nvSpPr>
        <p:spPr/>
        <p:txBody>
          <a:bodyPr/>
          <a:lstStyle/>
          <a:p>
            <a:pPr eaLnBrk="1" hangingPunct="1"/>
            <a:r>
              <a:rPr lang="en-GB" altLang="en-US"/>
              <a:t>Who sets the standards?</a:t>
            </a:r>
          </a:p>
        </p:txBody>
      </p:sp>
      <p:sp>
        <p:nvSpPr>
          <p:cNvPr id="7171" name="Rectangle 3">
            <a:extLst>
              <a:ext uri="{FF2B5EF4-FFF2-40B4-BE49-F238E27FC236}">
                <a16:creationId xmlns:a16="http://schemas.microsoft.com/office/drawing/2014/main" id="{031D0180-450C-4C7B-BAED-B37D9223554A}"/>
              </a:ext>
            </a:extLst>
          </p:cNvPr>
          <p:cNvSpPr>
            <a:spLocks noGrp="1" noChangeArrowheads="1"/>
          </p:cNvSpPr>
          <p:nvPr>
            <p:ph type="body" idx="4294967295"/>
          </p:nvPr>
        </p:nvSpPr>
        <p:spPr/>
        <p:txBody>
          <a:bodyPr/>
          <a:lstStyle/>
          <a:p>
            <a:pPr eaLnBrk="1" hangingPunct="1"/>
            <a:r>
              <a:rPr lang="en-GB" altLang="en-US" dirty="0"/>
              <a:t>BASW</a:t>
            </a:r>
          </a:p>
          <a:p>
            <a:pPr eaLnBrk="1" hangingPunct="1"/>
            <a:r>
              <a:rPr lang="en-GB" altLang="en-US" dirty="0"/>
              <a:t>Social Work England</a:t>
            </a:r>
          </a:p>
          <a:p>
            <a:pPr eaLnBrk="1" hangingPunct="1"/>
            <a:r>
              <a:rPr lang="en-GB" altLang="en-US" dirty="0"/>
              <a:t>Care Standards Act</a:t>
            </a:r>
          </a:p>
          <a:p>
            <a:pPr eaLnBrk="1" hangingPunct="1"/>
            <a:r>
              <a:rPr lang="en-GB" altLang="en-US" dirty="0"/>
              <a:t>Quality Assurance Agency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727BE68E-C9EB-4669-9995-80B9ACF15DE3}"/>
              </a:ext>
            </a:extLst>
          </p:cNvPr>
          <p:cNvSpPr>
            <a:spLocks noGrp="1" noChangeArrowheads="1"/>
          </p:cNvSpPr>
          <p:nvPr>
            <p:ph type="title" idx="4294967295"/>
          </p:nvPr>
        </p:nvSpPr>
        <p:spPr>
          <a:xfrm>
            <a:off x="2209800" y="404813"/>
            <a:ext cx="7772400" cy="838200"/>
          </a:xfrm>
        </p:spPr>
        <p:txBody>
          <a:bodyPr>
            <a:normAutofit fontScale="90000"/>
          </a:bodyPr>
          <a:lstStyle/>
          <a:p>
            <a:pPr eaLnBrk="1" hangingPunct="1"/>
            <a:r>
              <a:rPr lang="en-GB" altLang="en-US"/>
              <a:t>What are the standards of knowledge of Law?</a:t>
            </a:r>
          </a:p>
        </p:txBody>
      </p:sp>
      <p:sp>
        <p:nvSpPr>
          <p:cNvPr id="8195" name="Rectangle 3">
            <a:extLst>
              <a:ext uri="{FF2B5EF4-FFF2-40B4-BE49-F238E27FC236}">
                <a16:creationId xmlns:a16="http://schemas.microsoft.com/office/drawing/2014/main" id="{738BBFFF-B574-4ED4-A78F-4C6DFF64886F}"/>
              </a:ext>
            </a:extLst>
          </p:cNvPr>
          <p:cNvSpPr>
            <a:spLocks noGrp="1" noChangeArrowheads="1"/>
          </p:cNvSpPr>
          <p:nvPr>
            <p:ph type="body" idx="4294967295"/>
          </p:nvPr>
        </p:nvSpPr>
        <p:spPr/>
        <p:txBody>
          <a:bodyPr/>
          <a:lstStyle/>
          <a:p>
            <a:pPr eaLnBrk="1" hangingPunct="1">
              <a:lnSpc>
                <a:spcPct val="80000"/>
              </a:lnSpc>
            </a:pPr>
            <a:r>
              <a:rPr lang="en-GB" altLang="en-US"/>
              <a:t>The law, the codes of practice, and the guidance necessary to</a:t>
            </a:r>
          </a:p>
          <a:p>
            <a:pPr lvl="1" eaLnBrk="1" hangingPunct="1">
              <a:lnSpc>
                <a:spcPct val="80000"/>
              </a:lnSpc>
            </a:pPr>
            <a:r>
              <a:rPr lang="en-GB" altLang="en-US"/>
              <a:t>Assess needs of individuals, families, carers, groups</a:t>
            </a:r>
          </a:p>
          <a:p>
            <a:pPr lvl="1" eaLnBrk="1" hangingPunct="1">
              <a:lnSpc>
                <a:spcPct val="80000"/>
              </a:lnSpc>
            </a:pPr>
            <a:r>
              <a:rPr lang="en-GB" altLang="en-US"/>
              <a:t>Work with individuals, families, carers, groups</a:t>
            </a:r>
          </a:p>
          <a:p>
            <a:pPr lvl="1" eaLnBrk="1" hangingPunct="1">
              <a:lnSpc>
                <a:spcPct val="80000"/>
              </a:lnSpc>
            </a:pPr>
            <a:r>
              <a:rPr lang="en-GB" altLang="en-US"/>
              <a:t>Make decisions</a:t>
            </a:r>
          </a:p>
          <a:p>
            <a:pPr lvl="1" eaLnBrk="1" hangingPunct="1">
              <a:lnSpc>
                <a:spcPct val="80000"/>
              </a:lnSpc>
            </a:pPr>
            <a:r>
              <a:rPr lang="en-GB" altLang="en-US"/>
              <a:t>Manage risk</a:t>
            </a:r>
          </a:p>
          <a:p>
            <a:pPr lvl="1" eaLnBrk="1" hangingPunct="1">
              <a:lnSpc>
                <a:spcPct val="80000"/>
              </a:lnSpc>
            </a:pPr>
            <a:r>
              <a:rPr lang="en-GB" altLang="en-US"/>
              <a:t>Understand issues of justice, care, control, discrimination</a:t>
            </a:r>
          </a:p>
          <a:p>
            <a:pPr lvl="1" eaLnBrk="1" hangingPunct="1">
              <a:lnSpc>
                <a:spcPct val="80000"/>
              </a:lnSpc>
            </a:pPr>
            <a:r>
              <a:rPr lang="en-GB" altLang="en-US"/>
              <a:t>Work within law</a:t>
            </a:r>
          </a:p>
          <a:p>
            <a:pPr lvl="1" eaLnBrk="1" hangingPunct="1">
              <a:lnSpc>
                <a:spcPct val="80000"/>
              </a:lnSpc>
            </a:pPr>
            <a:r>
              <a:rPr lang="en-GB" altLang="en-US"/>
              <a:t>Understand other welfare services and crime</a:t>
            </a:r>
          </a:p>
          <a:p>
            <a:pPr lvl="1" eaLnBrk="1" hangingPunct="1">
              <a:lnSpc>
                <a:spcPct val="80000"/>
              </a:lnSpc>
            </a:pPr>
            <a:endParaRPr lang="en-GB"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0204A4C0-B0D4-4999-8E34-D63E86983B8F}"/>
              </a:ext>
            </a:extLst>
          </p:cNvPr>
          <p:cNvSpPr>
            <a:spLocks noGrp="1" noChangeArrowheads="1"/>
          </p:cNvSpPr>
          <p:nvPr>
            <p:ph type="title" idx="4294967295"/>
          </p:nvPr>
        </p:nvSpPr>
        <p:spPr>
          <a:xfrm>
            <a:off x="2209800" y="476250"/>
            <a:ext cx="7772400" cy="838200"/>
          </a:xfrm>
        </p:spPr>
        <p:txBody>
          <a:bodyPr>
            <a:normAutofit fontScale="90000"/>
          </a:bodyPr>
          <a:lstStyle/>
          <a:p>
            <a:pPr eaLnBrk="1" hangingPunct="1"/>
            <a:r>
              <a:rPr lang="en-GB" altLang="en-US"/>
              <a:t>The social worker and the service user</a:t>
            </a:r>
          </a:p>
        </p:txBody>
      </p:sp>
      <p:sp>
        <p:nvSpPr>
          <p:cNvPr id="9219" name="Rectangle 3">
            <a:extLst>
              <a:ext uri="{FF2B5EF4-FFF2-40B4-BE49-F238E27FC236}">
                <a16:creationId xmlns:a16="http://schemas.microsoft.com/office/drawing/2014/main" id="{7CF79E38-86E1-4AE7-821F-147063807C28}"/>
              </a:ext>
            </a:extLst>
          </p:cNvPr>
          <p:cNvSpPr>
            <a:spLocks noGrp="1" noChangeArrowheads="1"/>
          </p:cNvSpPr>
          <p:nvPr>
            <p:ph type="body" idx="4294967295"/>
          </p:nvPr>
        </p:nvSpPr>
        <p:spPr/>
        <p:txBody>
          <a:bodyPr/>
          <a:lstStyle/>
          <a:p>
            <a:pPr eaLnBrk="1" hangingPunct="1"/>
            <a:r>
              <a:rPr lang="en-GB" altLang="en-US"/>
              <a:t>Social worker as helper</a:t>
            </a:r>
          </a:p>
          <a:p>
            <a:pPr eaLnBrk="1" hangingPunct="1"/>
            <a:r>
              <a:rPr lang="en-GB" altLang="en-US"/>
              <a:t>Social worker as statutory agent</a:t>
            </a:r>
          </a:p>
          <a:p>
            <a:pPr eaLnBrk="1" hangingPunct="1"/>
            <a:r>
              <a:rPr lang="en-GB" altLang="en-US"/>
              <a:t>Social worker as ethical agent</a:t>
            </a:r>
          </a:p>
          <a:p>
            <a:pPr eaLnBrk="1" hangingPunct="1"/>
            <a:r>
              <a:rPr lang="en-GB" altLang="en-US"/>
              <a:t>Social worker and service user autonomy</a:t>
            </a:r>
          </a:p>
          <a:p>
            <a:pPr eaLnBrk="1" hangingPunct="1">
              <a:buFontTx/>
              <a:buNone/>
            </a:pPr>
            <a:endParaRPr lang="en-GB" altLang="en-US"/>
          </a:p>
          <a:p>
            <a:pPr eaLnBrk="1" hangingPunct="1"/>
            <a:endParaRPr lang="en-GB"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7246E099-A581-41BF-A5C6-866BD6037542}"/>
              </a:ext>
            </a:extLst>
          </p:cNvPr>
          <p:cNvSpPr>
            <a:spLocks noGrp="1" noChangeArrowheads="1"/>
          </p:cNvSpPr>
          <p:nvPr>
            <p:ph type="title" idx="4294967295"/>
          </p:nvPr>
        </p:nvSpPr>
        <p:spPr/>
        <p:txBody>
          <a:bodyPr/>
          <a:lstStyle/>
          <a:p>
            <a:pPr eaLnBrk="1" hangingPunct="1"/>
            <a:r>
              <a:rPr lang="en-GB" altLang="en-US"/>
              <a:t>Accountability</a:t>
            </a:r>
          </a:p>
        </p:txBody>
      </p:sp>
      <p:sp>
        <p:nvSpPr>
          <p:cNvPr id="10243" name="Rectangle 3">
            <a:extLst>
              <a:ext uri="{FF2B5EF4-FFF2-40B4-BE49-F238E27FC236}">
                <a16:creationId xmlns:a16="http://schemas.microsoft.com/office/drawing/2014/main" id="{95A28988-60BE-4A32-A93C-163EAE81AC3A}"/>
              </a:ext>
            </a:extLst>
          </p:cNvPr>
          <p:cNvSpPr>
            <a:spLocks noGrp="1" noChangeArrowheads="1"/>
          </p:cNvSpPr>
          <p:nvPr>
            <p:ph type="body" idx="4294967295"/>
          </p:nvPr>
        </p:nvSpPr>
        <p:spPr/>
        <p:txBody>
          <a:bodyPr/>
          <a:lstStyle/>
          <a:p>
            <a:pPr eaLnBrk="1" hangingPunct="1"/>
            <a:r>
              <a:rPr lang="en-GB" altLang="en-US" dirty="0"/>
              <a:t>To the public through your registration with the Social Work England</a:t>
            </a:r>
          </a:p>
          <a:p>
            <a:pPr eaLnBrk="1" hangingPunct="1"/>
            <a:r>
              <a:rPr lang="en-GB" altLang="en-US" dirty="0"/>
              <a:t>Through the courts for failures</a:t>
            </a:r>
          </a:p>
          <a:p>
            <a:pPr eaLnBrk="1" hangingPunct="1"/>
            <a:r>
              <a:rPr lang="en-GB" altLang="en-US" dirty="0"/>
              <a:t>Through the courts for breaches of human rights</a:t>
            </a:r>
          </a:p>
          <a:p>
            <a:pPr eaLnBrk="1" hangingPunct="1"/>
            <a:r>
              <a:rPr lang="en-GB" altLang="en-US" dirty="0"/>
              <a:t>Through inspection and audit </a:t>
            </a:r>
          </a:p>
          <a:p>
            <a:pPr eaLnBrk="1" hangingPunct="1"/>
            <a:r>
              <a:rPr lang="en-GB" altLang="en-US" dirty="0"/>
              <a:t>To employer </a:t>
            </a:r>
          </a:p>
          <a:p>
            <a:pPr eaLnBrk="1" hangingPunct="1"/>
            <a:r>
              <a:rPr lang="en-GB" altLang="en-US" dirty="0"/>
              <a:t>Public interest and whistle-blowing</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TotalTime>
  <Words>994</Words>
  <Application>Microsoft Office PowerPoint</Application>
  <PresentationFormat>Widescreen</PresentationFormat>
  <Paragraphs>126</Paragraphs>
  <Slides>24</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Times New Roman</vt:lpstr>
      <vt:lpstr>Office Theme</vt:lpstr>
      <vt:lpstr>The Roles and Responsibilities of the Social Worker</vt:lpstr>
      <vt:lpstr>Social work is an ethical profession</vt:lpstr>
      <vt:lpstr>Social Worker is a protected title </vt:lpstr>
      <vt:lpstr>Social work duties </vt:lpstr>
      <vt:lpstr>The consequences of social work action</vt:lpstr>
      <vt:lpstr>Who sets the standards?</vt:lpstr>
      <vt:lpstr>What are the standards of knowledge of Law?</vt:lpstr>
      <vt:lpstr>The social worker and the service user</vt:lpstr>
      <vt:lpstr>Accountability</vt:lpstr>
      <vt:lpstr>LASSA duties - children</vt:lpstr>
      <vt:lpstr>LASSA duties - adults</vt:lpstr>
      <vt:lpstr>LASSA duties - modern framework for community care</vt:lpstr>
      <vt:lpstr>LASSA duties - framework for adult services continued</vt:lpstr>
      <vt:lpstr>Defining the social worker</vt:lpstr>
      <vt:lpstr>Capacity and consent</vt:lpstr>
      <vt:lpstr>Difficult questions</vt:lpstr>
      <vt:lpstr>Mrs Gillick’s case</vt:lpstr>
      <vt:lpstr>Risk of criminal and civil liability</vt:lpstr>
      <vt:lpstr>Range of examples of authority where no consent</vt:lpstr>
      <vt:lpstr>Mental Capacity Act 2005 (1)</vt:lpstr>
      <vt:lpstr>Mental Capacity Act 2005 (2)</vt:lpstr>
      <vt:lpstr>Don’t forget ethical dimension</vt:lpstr>
      <vt:lpstr>Nature of consent</vt:lpstr>
      <vt:lpstr>Other ways of achieving a voice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Roles and Responsibilities of the Social Worker</dc:title>
  <dc:creator>David</dc:creator>
  <cp:lastModifiedBy>David Goosey</cp:lastModifiedBy>
  <cp:revision>6</cp:revision>
  <dcterms:created xsi:type="dcterms:W3CDTF">2018-03-15T11:20:52Z</dcterms:created>
  <dcterms:modified xsi:type="dcterms:W3CDTF">2020-11-20T14:08:56Z</dcterms:modified>
</cp:coreProperties>
</file>