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CF035-FF3C-4310-AE8E-CAB15AABBA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B6940F9-D65E-4790-AA50-A3BDE20D17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5ED01AC-50C6-4484-A3A7-84D27FD3F6C5}"/>
              </a:ext>
            </a:extLst>
          </p:cNvPr>
          <p:cNvSpPr>
            <a:spLocks noGrp="1"/>
          </p:cNvSpPr>
          <p:nvPr>
            <p:ph type="dt" sz="half" idx="10"/>
          </p:nvPr>
        </p:nvSpPr>
        <p:spPr/>
        <p:txBody>
          <a:bodyPr/>
          <a:lstStyle/>
          <a:p>
            <a:fld id="{1022C1A7-D41F-459A-A920-46F5FBAF34BC}" type="datetimeFigureOut">
              <a:rPr lang="en-GB" smtClean="0"/>
              <a:t>03/12/2020</a:t>
            </a:fld>
            <a:endParaRPr lang="en-GB"/>
          </a:p>
        </p:txBody>
      </p:sp>
      <p:sp>
        <p:nvSpPr>
          <p:cNvPr id="5" name="Footer Placeholder 4">
            <a:extLst>
              <a:ext uri="{FF2B5EF4-FFF2-40B4-BE49-F238E27FC236}">
                <a16:creationId xmlns:a16="http://schemas.microsoft.com/office/drawing/2014/main" id="{B8C33E1D-3D8A-45AA-AA3B-61685599CC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02E0E94-BD25-4EF1-BF98-20FD03B6A714}"/>
              </a:ext>
            </a:extLst>
          </p:cNvPr>
          <p:cNvSpPr>
            <a:spLocks noGrp="1"/>
          </p:cNvSpPr>
          <p:nvPr>
            <p:ph type="sldNum" sz="quarter" idx="12"/>
          </p:nvPr>
        </p:nvSpPr>
        <p:spPr/>
        <p:txBody>
          <a:bodyPr/>
          <a:lstStyle/>
          <a:p>
            <a:fld id="{3E6711C5-B3FF-445D-8D2C-0F5F21A4F1AC}" type="slidenum">
              <a:rPr lang="en-GB" smtClean="0"/>
              <a:t>‹#›</a:t>
            </a:fld>
            <a:endParaRPr lang="en-GB"/>
          </a:p>
        </p:txBody>
      </p:sp>
    </p:spTree>
    <p:extLst>
      <p:ext uri="{BB962C8B-B14F-4D97-AF65-F5344CB8AC3E}">
        <p14:creationId xmlns:p14="http://schemas.microsoft.com/office/powerpoint/2010/main" val="1179453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6B396-F33A-4915-B64E-F49B99D281B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BD007A-F97F-4253-9794-F42695E92FC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FE2013-FB67-4FFE-A6CB-79E3F9964FFF}"/>
              </a:ext>
            </a:extLst>
          </p:cNvPr>
          <p:cNvSpPr>
            <a:spLocks noGrp="1"/>
          </p:cNvSpPr>
          <p:nvPr>
            <p:ph type="dt" sz="half" idx="10"/>
          </p:nvPr>
        </p:nvSpPr>
        <p:spPr/>
        <p:txBody>
          <a:bodyPr/>
          <a:lstStyle/>
          <a:p>
            <a:fld id="{1022C1A7-D41F-459A-A920-46F5FBAF34BC}" type="datetimeFigureOut">
              <a:rPr lang="en-GB" smtClean="0"/>
              <a:t>03/12/2020</a:t>
            </a:fld>
            <a:endParaRPr lang="en-GB"/>
          </a:p>
        </p:txBody>
      </p:sp>
      <p:sp>
        <p:nvSpPr>
          <p:cNvPr id="5" name="Footer Placeholder 4">
            <a:extLst>
              <a:ext uri="{FF2B5EF4-FFF2-40B4-BE49-F238E27FC236}">
                <a16:creationId xmlns:a16="http://schemas.microsoft.com/office/drawing/2014/main" id="{44EC5A4A-6ED3-40EB-B9C7-5CC69FDA12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00FC407-B751-43D0-89EF-B408A47FBB89}"/>
              </a:ext>
            </a:extLst>
          </p:cNvPr>
          <p:cNvSpPr>
            <a:spLocks noGrp="1"/>
          </p:cNvSpPr>
          <p:nvPr>
            <p:ph type="sldNum" sz="quarter" idx="12"/>
          </p:nvPr>
        </p:nvSpPr>
        <p:spPr/>
        <p:txBody>
          <a:bodyPr/>
          <a:lstStyle/>
          <a:p>
            <a:fld id="{3E6711C5-B3FF-445D-8D2C-0F5F21A4F1AC}" type="slidenum">
              <a:rPr lang="en-GB" smtClean="0"/>
              <a:t>‹#›</a:t>
            </a:fld>
            <a:endParaRPr lang="en-GB"/>
          </a:p>
        </p:txBody>
      </p:sp>
    </p:spTree>
    <p:extLst>
      <p:ext uri="{BB962C8B-B14F-4D97-AF65-F5344CB8AC3E}">
        <p14:creationId xmlns:p14="http://schemas.microsoft.com/office/powerpoint/2010/main" val="3956481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7FCC34-75AB-483A-8850-ECF9B61A56A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131F51-78B5-4C98-8C1C-593D92A9AA5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54AB9E1-DEA7-4B24-B73E-E2EDC07E8488}"/>
              </a:ext>
            </a:extLst>
          </p:cNvPr>
          <p:cNvSpPr>
            <a:spLocks noGrp="1"/>
          </p:cNvSpPr>
          <p:nvPr>
            <p:ph type="dt" sz="half" idx="10"/>
          </p:nvPr>
        </p:nvSpPr>
        <p:spPr/>
        <p:txBody>
          <a:bodyPr/>
          <a:lstStyle/>
          <a:p>
            <a:fld id="{1022C1A7-D41F-459A-A920-46F5FBAF34BC}" type="datetimeFigureOut">
              <a:rPr lang="en-GB" smtClean="0"/>
              <a:t>03/12/2020</a:t>
            </a:fld>
            <a:endParaRPr lang="en-GB"/>
          </a:p>
        </p:txBody>
      </p:sp>
      <p:sp>
        <p:nvSpPr>
          <p:cNvPr id="5" name="Footer Placeholder 4">
            <a:extLst>
              <a:ext uri="{FF2B5EF4-FFF2-40B4-BE49-F238E27FC236}">
                <a16:creationId xmlns:a16="http://schemas.microsoft.com/office/drawing/2014/main" id="{74316236-A92D-4606-AFC9-ACB28E6EED6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299DA8-057B-4934-9134-EEBEAFFFC737}"/>
              </a:ext>
            </a:extLst>
          </p:cNvPr>
          <p:cNvSpPr>
            <a:spLocks noGrp="1"/>
          </p:cNvSpPr>
          <p:nvPr>
            <p:ph type="sldNum" sz="quarter" idx="12"/>
          </p:nvPr>
        </p:nvSpPr>
        <p:spPr/>
        <p:txBody>
          <a:bodyPr/>
          <a:lstStyle/>
          <a:p>
            <a:fld id="{3E6711C5-B3FF-445D-8D2C-0F5F21A4F1AC}" type="slidenum">
              <a:rPr lang="en-GB" smtClean="0"/>
              <a:t>‹#›</a:t>
            </a:fld>
            <a:endParaRPr lang="en-GB"/>
          </a:p>
        </p:txBody>
      </p:sp>
    </p:spTree>
    <p:extLst>
      <p:ext uri="{BB962C8B-B14F-4D97-AF65-F5344CB8AC3E}">
        <p14:creationId xmlns:p14="http://schemas.microsoft.com/office/powerpoint/2010/main" val="1571260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BA5F9-17BA-45C3-AC94-175904972B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66BDDA-5666-487F-A088-21A5B9B204E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8FA826-C644-4DA6-8281-1DF2A5FAC5B1}"/>
              </a:ext>
            </a:extLst>
          </p:cNvPr>
          <p:cNvSpPr>
            <a:spLocks noGrp="1"/>
          </p:cNvSpPr>
          <p:nvPr>
            <p:ph type="dt" sz="half" idx="10"/>
          </p:nvPr>
        </p:nvSpPr>
        <p:spPr/>
        <p:txBody>
          <a:bodyPr/>
          <a:lstStyle/>
          <a:p>
            <a:fld id="{1022C1A7-D41F-459A-A920-46F5FBAF34BC}" type="datetimeFigureOut">
              <a:rPr lang="en-GB" smtClean="0"/>
              <a:t>03/12/2020</a:t>
            </a:fld>
            <a:endParaRPr lang="en-GB"/>
          </a:p>
        </p:txBody>
      </p:sp>
      <p:sp>
        <p:nvSpPr>
          <p:cNvPr id="5" name="Footer Placeholder 4">
            <a:extLst>
              <a:ext uri="{FF2B5EF4-FFF2-40B4-BE49-F238E27FC236}">
                <a16:creationId xmlns:a16="http://schemas.microsoft.com/office/drawing/2014/main" id="{C5DDB021-C2EE-463F-83BA-2077C8EB65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DB52B7-2693-4704-86C6-13A1AFF295D3}"/>
              </a:ext>
            </a:extLst>
          </p:cNvPr>
          <p:cNvSpPr>
            <a:spLocks noGrp="1"/>
          </p:cNvSpPr>
          <p:nvPr>
            <p:ph type="sldNum" sz="quarter" idx="12"/>
          </p:nvPr>
        </p:nvSpPr>
        <p:spPr/>
        <p:txBody>
          <a:bodyPr/>
          <a:lstStyle/>
          <a:p>
            <a:fld id="{3E6711C5-B3FF-445D-8D2C-0F5F21A4F1AC}" type="slidenum">
              <a:rPr lang="en-GB" smtClean="0"/>
              <a:t>‹#›</a:t>
            </a:fld>
            <a:endParaRPr lang="en-GB"/>
          </a:p>
        </p:txBody>
      </p:sp>
    </p:spTree>
    <p:extLst>
      <p:ext uri="{BB962C8B-B14F-4D97-AF65-F5344CB8AC3E}">
        <p14:creationId xmlns:p14="http://schemas.microsoft.com/office/powerpoint/2010/main" val="1257076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29BA7-D509-4710-AF3C-DFD163CD4D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2F117F9-6B2D-4813-9B1A-EFA4EE63DD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3257056-1D73-43B7-83CF-C41F9AB1AB18}"/>
              </a:ext>
            </a:extLst>
          </p:cNvPr>
          <p:cNvSpPr>
            <a:spLocks noGrp="1"/>
          </p:cNvSpPr>
          <p:nvPr>
            <p:ph type="dt" sz="half" idx="10"/>
          </p:nvPr>
        </p:nvSpPr>
        <p:spPr/>
        <p:txBody>
          <a:bodyPr/>
          <a:lstStyle/>
          <a:p>
            <a:fld id="{1022C1A7-D41F-459A-A920-46F5FBAF34BC}" type="datetimeFigureOut">
              <a:rPr lang="en-GB" smtClean="0"/>
              <a:t>03/12/2020</a:t>
            </a:fld>
            <a:endParaRPr lang="en-GB"/>
          </a:p>
        </p:txBody>
      </p:sp>
      <p:sp>
        <p:nvSpPr>
          <p:cNvPr id="5" name="Footer Placeholder 4">
            <a:extLst>
              <a:ext uri="{FF2B5EF4-FFF2-40B4-BE49-F238E27FC236}">
                <a16:creationId xmlns:a16="http://schemas.microsoft.com/office/drawing/2014/main" id="{36D46749-B4EF-4525-8AF5-2EC3E1E7BF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DD24825-4375-4192-8CFE-EA15212708A3}"/>
              </a:ext>
            </a:extLst>
          </p:cNvPr>
          <p:cNvSpPr>
            <a:spLocks noGrp="1"/>
          </p:cNvSpPr>
          <p:nvPr>
            <p:ph type="sldNum" sz="quarter" idx="12"/>
          </p:nvPr>
        </p:nvSpPr>
        <p:spPr/>
        <p:txBody>
          <a:bodyPr/>
          <a:lstStyle/>
          <a:p>
            <a:fld id="{3E6711C5-B3FF-445D-8D2C-0F5F21A4F1AC}" type="slidenum">
              <a:rPr lang="en-GB" smtClean="0"/>
              <a:t>‹#›</a:t>
            </a:fld>
            <a:endParaRPr lang="en-GB"/>
          </a:p>
        </p:txBody>
      </p:sp>
    </p:spTree>
    <p:extLst>
      <p:ext uri="{BB962C8B-B14F-4D97-AF65-F5344CB8AC3E}">
        <p14:creationId xmlns:p14="http://schemas.microsoft.com/office/powerpoint/2010/main" val="3328757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6CFB73-1CEE-4E79-9095-82C8EA0CEC0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AD1856-F244-4EA6-927F-EEA9081B373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CB1A6D1-84CF-443B-95B1-FBC1FDA26EA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2556DE1-6CD8-4D37-B88F-C66591FBC8CD}"/>
              </a:ext>
            </a:extLst>
          </p:cNvPr>
          <p:cNvSpPr>
            <a:spLocks noGrp="1"/>
          </p:cNvSpPr>
          <p:nvPr>
            <p:ph type="dt" sz="half" idx="10"/>
          </p:nvPr>
        </p:nvSpPr>
        <p:spPr/>
        <p:txBody>
          <a:bodyPr/>
          <a:lstStyle/>
          <a:p>
            <a:fld id="{1022C1A7-D41F-459A-A920-46F5FBAF34BC}" type="datetimeFigureOut">
              <a:rPr lang="en-GB" smtClean="0"/>
              <a:t>03/12/2020</a:t>
            </a:fld>
            <a:endParaRPr lang="en-GB"/>
          </a:p>
        </p:txBody>
      </p:sp>
      <p:sp>
        <p:nvSpPr>
          <p:cNvPr id="6" name="Footer Placeholder 5">
            <a:extLst>
              <a:ext uri="{FF2B5EF4-FFF2-40B4-BE49-F238E27FC236}">
                <a16:creationId xmlns:a16="http://schemas.microsoft.com/office/drawing/2014/main" id="{08BC6B48-118C-41A2-BE19-94C3B8CABE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EA1EE8-817B-4615-A7A1-631A9629272E}"/>
              </a:ext>
            </a:extLst>
          </p:cNvPr>
          <p:cNvSpPr>
            <a:spLocks noGrp="1"/>
          </p:cNvSpPr>
          <p:nvPr>
            <p:ph type="sldNum" sz="quarter" idx="12"/>
          </p:nvPr>
        </p:nvSpPr>
        <p:spPr/>
        <p:txBody>
          <a:bodyPr/>
          <a:lstStyle/>
          <a:p>
            <a:fld id="{3E6711C5-B3FF-445D-8D2C-0F5F21A4F1AC}" type="slidenum">
              <a:rPr lang="en-GB" smtClean="0"/>
              <a:t>‹#›</a:t>
            </a:fld>
            <a:endParaRPr lang="en-GB"/>
          </a:p>
        </p:txBody>
      </p:sp>
    </p:spTree>
    <p:extLst>
      <p:ext uri="{BB962C8B-B14F-4D97-AF65-F5344CB8AC3E}">
        <p14:creationId xmlns:p14="http://schemas.microsoft.com/office/powerpoint/2010/main" val="2735033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019BD-818A-4358-853C-C998ED274BB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7B44867-6BFE-4BA5-ADEF-D17AE39BA1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79317E4-B7CB-4950-BB92-107A137888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D7C737F-1EC7-4B69-A648-9CCA1D927A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3DF8532-8E5D-4E86-9D97-D74E1B1F5D1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607F008-EFC0-4145-8ECA-6C17DF32BB9D}"/>
              </a:ext>
            </a:extLst>
          </p:cNvPr>
          <p:cNvSpPr>
            <a:spLocks noGrp="1"/>
          </p:cNvSpPr>
          <p:nvPr>
            <p:ph type="dt" sz="half" idx="10"/>
          </p:nvPr>
        </p:nvSpPr>
        <p:spPr/>
        <p:txBody>
          <a:bodyPr/>
          <a:lstStyle/>
          <a:p>
            <a:fld id="{1022C1A7-D41F-459A-A920-46F5FBAF34BC}" type="datetimeFigureOut">
              <a:rPr lang="en-GB" smtClean="0"/>
              <a:t>03/12/2020</a:t>
            </a:fld>
            <a:endParaRPr lang="en-GB"/>
          </a:p>
        </p:txBody>
      </p:sp>
      <p:sp>
        <p:nvSpPr>
          <p:cNvPr id="8" name="Footer Placeholder 7">
            <a:extLst>
              <a:ext uri="{FF2B5EF4-FFF2-40B4-BE49-F238E27FC236}">
                <a16:creationId xmlns:a16="http://schemas.microsoft.com/office/drawing/2014/main" id="{854BC696-DF5F-4F9C-91C6-68F8121714E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B04DCFE-11D1-43CB-B887-3A807448A611}"/>
              </a:ext>
            </a:extLst>
          </p:cNvPr>
          <p:cNvSpPr>
            <a:spLocks noGrp="1"/>
          </p:cNvSpPr>
          <p:nvPr>
            <p:ph type="sldNum" sz="quarter" idx="12"/>
          </p:nvPr>
        </p:nvSpPr>
        <p:spPr/>
        <p:txBody>
          <a:bodyPr/>
          <a:lstStyle/>
          <a:p>
            <a:fld id="{3E6711C5-B3FF-445D-8D2C-0F5F21A4F1AC}" type="slidenum">
              <a:rPr lang="en-GB" smtClean="0"/>
              <a:t>‹#›</a:t>
            </a:fld>
            <a:endParaRPr lang="en-GB"/>
          </a:p>
        </p:txBody>
      </p:sp>
    </p:spTree>
    <p:extLst>
      <p:ext uri="{BB962C8B-B14F-4D97-AF65-F5344CB8AC3E}">
        <p14:creationId xmlns:p14="http://schemas.microsoft.com/office/powerpoint/2010/main" val="1551612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24A85-60E4-4BD6-8B5A-5D3195C24FD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76F3A96-D82F-425F-90BC-E7204A2502E3}"/>
              </a:ext>
            </a:extLst>
          </p:cNvPr>
          <p:cNvSpPr>
            <a:spLocks noGrp="1"/>
          </p:cNvSpPr>
          <p:nvPr>
            <p:ph type="dt" sz="half" idx="10"/>
          </p:nvPr>
        </p:nvSpPr>
        <p:spPr/>
        <p:txBody>
          <a:bodyPr/>
          <a:lstStyle/>
          <a:p>
            <a:fld id="{1022C1A7-D41F-459A-A920-46F5FBAF34BC}" type="datetimeFigureOut">
              <a:rPr lang="en-GB" smtClean="0"/>
              <a:t>03/12/2020</a:t>
            </a:fld>
            <a:endParaRPr lang="en-GB"/>
          </a:p>
        </p:txBody>
      </p:sp>
      <p:sp>
        <p:nvSpPr>
          <p:cNvPr id="4" name="Footer Placeholder 3">
            <a:extLst>
              <a:ext uri="{FF2B5EF4-FFF2-40B4-BE49-F238E27FC236}">
                <a16:creationId xmlns:a16="http://schemas.microsoft.com/office/drawing/2014/main" id="{6B1C47C6-64D5-45AD-B4B5-388CFF7E775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E305DEC-CE71-4D24-9D2B-5C51A7A5B47B}"/>
              </a:ext>
            </a:extLst>
          </p:cNvPr>
          <p:cNvSpPr>
            <a:spLocks noGrp="1"/>
          </p:cNvSpPr>
          <p:nvPr>
            <p:ph type="sldNum" sz="quarter" idx="12"/>
          </p:nvPr>
        </p:nvSpPr>
        <p:spPr/>
        <p:txBody>
          <a:bodyPr/>
          <a:lstStyle/>
          <a:p>
            <a:fld id="{3E6711C5-B3FF-445D-8D2C-0F5F21A4F1AC}" type="slidenum">
              <a:rPr lang="en-GB" smtClean="0"/>
              <a:t>‹#›</a:t>
            </a:fld>
            <a:endParaRPr lang="en-GB"/>
          </a:p>
        </p:txBody>
      </p:sp>
    </p:spTree>
    <p:extLst>
      <p:ext uri="{BB962C8B-B14F-4D97-AF65-F5344CB8AC3E}">
        <p14:creationId xmlns:p14="http://schemas.microsoft.com/office/powerpoint/2010/main" val="29543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D02E63-EB0D-4339-B7F2-47C2BCC870C4}"/>
              </a:ext>
            </a:extLst>
          </p:cNvPr>
          <p:cNvSpPr>
            <a:spLocks noGrp="1"/>
          </p:cNvSpPr>
          <p:nvPr>
            <p:ph type="dt" sz="half" idx="10"/>
          </p:nvPr>
        </p:nvSpPr>
        <p:spPr/>
        <p:txBody>
          <a:bodyPr/>
          <a:lstStyle/>
          <a:p>
            <a:fld id="{1022C1A7-D41F-459A-A920-46F5FBAF34BC}" type="datetimeFigureOut">
              <a:rPr lang="en-GB" smtClean="0"/>
              <a:t>03/12/2020</a:t>
            </a:fld>
            <a:endParaRPr lang="en-GB"/>
          </a:p>
        </p:txBody>
      </p:sp>
      <p:sp>
        <p:nvSpPr>
          <p:cNvPr id="3" name="Footer Placeholder 2">
            <a:extLst>
              <a:ext uri="{FF2B5EF4-FFF2-40B4-BE49-F238E27FC236}">
                <a16:creationId xmlns:a16="http://schemas.microsoft.com/office/drawing/2014/main" id="{9D05AFAE-AADE-49C4-B74B-EA9EB034FB6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36BD0E9-2877-419A-A8ED-5A413A1A305E}"/>
              </a:ext>
            </a:extLst>
          </p:cNvPr>
          <p:cNvSpPr>
            <a:spLocks noGrp="1"/>
          </p:cNvSpPr>
          <p:nvPr>
            <p:ph type="sldNum" sz="quarter" idx="12"/>
          </p:nvPr>
        </p:nvSpPr>
        <p:spPr/>
        <p:txBody>
          <a:bodyPr/>
          <a:lstStyle/>
          <a:p>
            <a:fld id="{3E6711C5-B3FF-445D-8D2C-0F5F21A4F1AC}" type="slidenum">
              <a:rPr lang="en-GB" smtClean="0"/>
              <a:t>‹#›</a:t>
            </a:fld>
            <a:endParaRPr lang="en-GB"/>
          </a:p>
        </p:txBody>
      </p:sp>
    </p:spTree>
    <p:extLst>
      <p:ext uri="{BB962C8B-B14F-4D97-AF65-F5344CB8AC3E}">
        <p14:creationId xmlns:p14="http://schemas.microsoft.com/office/powerpoint/2010/main" val="76882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112C7-DCAD-4BC5-81F1-C67F1F1CCC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697F893-0291-4114-8D05-92ACADC177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1AB46BC-1B03-44EA-9CB7-4AC0F0B572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A69537-D164-467D-B482-A4CBF505C8F0}"/>
              </a:ext>
            </a:extLst>
          </p:cNvPr>
          <p:cNvSpPr>
            <a:spLocks noGrp="1"/>
          </p:cNvSpPr>
          <p:nvPr>
            <p:ph type="dt" sz="half" idx="10"/>
          </p:nvPr>
        </p:nvSpPr>
        <p:spPr/>
        <p:txBody>
          <a:bodyPr/>
          <a:lstStyle/>
          <a:p>
            <a:fld id="{1022C1A7-D41F-459A-A920-46F5FBAF34BC}" type="datetimeFigureOut">
              <a:rPr lang="en-GB" smtClean="0"/>
              <a:t>03/12/2020</a:t>
            </a:fld>
            <a:endParaRPr lang="en-GB"/>
          </a:p>
        </p:txBody>
      </p:sp>
      <p:sp>
        <p:nvSpPr>
          <p:cNvPr id="6" name="Footer Placeholder 5">
            <a:extLst>
              <a:ext uri="{FF2B5EF4-FFF2-40B4-BE49-F238E27FC236}">
                <a16:creationId xmlns:a16="http://schemas.microsoft.com/office/drawing/2014/main" id="{1C883F64-F318-47A4-84A8-05064EC888C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C38B9E8-2053-4C7A-B981-D25547B90641}"/>
              </a:ext>
            </a:extLst>
          </p:cNvPr>
          <p:cNvSpPr>
            <a:spLocks noGrp="1"/>
          </p:cNvSpPr>
          <p:nvPr>
            <p:ph type="sldNum" sz="quarter" idx="12"/>
          </p:nvPr>
        </p:nvSpPr>
        <p:spPr/>
        <p:txBody>
          <a:bodyPr/>
          <a:lstStyle/>
          <a:p>
            <a:fld id="{3E6711C5-B3FF-445D-8D2C-0F5F21A4F1AC}" type="slidenum">
              <a:rPr lang="en-GB" smtClean="0"/>
              <a:t>‹#›</a:t>
            </a:fld>
            <a:endParaRPr lang="en-GB"/>
          </a:p>
        </p:txBody>
      </p:sp>
    </p:spTree>
    <p:extLst>
      <p:ext uri="{BB962C8B-B14F-4D97-AF65-F5344CB8AC3E}">
        <p14:creationId xmlns:p14="http://schemas.microsoft.com/office/powerpoint/2010/main" val="1758774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BE74D-99B6-4246-9B88-011B3435E4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330439B-7666-41AF-9DB5-38A3381A0B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6C4399-2F67-4605-93E9-975F5CE031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ABEB60-6A39-4877-ABF6-A1F34B62DF1E}"/>
              </a:ext>
            </a:extLst>
          </p:cNvPr>
          <p:cNvSpPr>
            <a:spLocks noGrp="1"/>
          </p:cNvSpPr>
          <p:nvPr>
            <p:ph type="dt" sz="half" idx="10"/>
          </p:nvPr>
        </p:nvSpPr>
        <p:spPr/>
        <p:txBody>
          <a:bodyPr/>
          <a:lstStyle/>
          <a:p>
            <a:fld id="{1022C1A7-D41F-459A-A920-46F5FBAF34BC}" type="datetimeFigureOut">
              <a:rPr lang="en-GB" smtClean="0"/>
              <a:t>03/12/2020</a:t>
            </a:fld>
            <a:endParaRPr lang="en-GB"/>
          </a:p>
        </p:txBody>
      </p:sp>
      <p:sp>
        <p:nvSpPr>
          <p:cNvPr id="6" name="Footer Placeholder 5">
            <a:extLst>
              <a:ext uri="{FF2B5EF4-FFF2-40B4-BE49-F238E27FC236}">
                <a16:creationId xmlns:a16="http://schemas.microsoft.com/office/drawing/2014/main" id="{16B20D2B-AC8F-4A6E-A479-B519D381145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AB28BFB-BB84-4625-B7A0-67402C049FC9}"/>
              </a:ext>
            </a:extLst>
          </p:cNvPr>
          <p:cNvSpPr>
            <a:spLocks noGrp="1"/>
          </p:cNvSpPr>
          <p:nvPr>
            <p:ph type="sldNum" sz="quarter" idx="12"/>
          </p:nvPr>
        </p:nvSpPr>
        <p:spPr/>
        <p:txBody>
          <a:bodyPr/>
          <a:lstStyle/>
          <a:p>
            <a:fld id="{3E6711C5-B3FF-445D-8D2C-0F5F21A4F1AC}" type="slidenum">
              <a:rPr lang="en-GB" smtClean="0"/>
              <a:t>‹#›</a:t>
            </a:fld>
            <a:endParaRPr lang="en-GB"/>
          </a:p>
        </p:txBody>
      </p:sp>
    </p:spTree>
    <p:extLst>
      <p:ext uri="{BB962C8B-B14F-4D97-AF65-F5344CB8AC3E}">
        <p14:creationId xmlns:p14="http://schemas.microsoft.com/office/powerpoint/2010/main" val="4097757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0DDCE4-1F69-4F6B-A3F5-36D22D4328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BA09C4-D458-4C38-8BDD-346C9227A8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4CDE966-B041-413D-8E43-6B31CEF2E0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22C1A7-D41F-459A-A920-46F5FBAF34BC}" type="datetimeFigureOut">
              <a:rPr lang="en-GB" smtClean="0"/>
              <a:t>03/12/2020</a:t>
            </a:fld>
            <a:endParaRPr lang="en-GB"/>
          </a:p>
        </p:txBody>
      </p:sp>
      <p:sp>
        <p:nvSpPr>
          <p:cNvPr id="5" name="Footer Placeholder 4">
            <a:extLst>
              <a:ext uri="{FF2B5EF4-FFF2-40B4-BE49-F238E27FC236}">
                <a16:creationId xmlns:a16="http://schemas.microsoft.com/office/drawing/2014/main" id="{FFB79CE8-14E5-4763-93D8-DCAB2C9412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1693581-E962-40F4-AF57-ACCD3C0474D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6711C5-B3FF-445D-8D2C-0F5F21A4F1AC}" type="slidenum">
              <a:rPr lang="en-GB" smtClean="0"/>
              <a:t>‹#›</a:t>
            </a:fld>
            <a:endParaRPr lang="en-GB"/>
          </a:p>
        </p:txBody>
      </p:sp>
    </p:spTree>
    <p:extLst>
      <p:ext uri="{BB962C8B-B14F-4D97-AF65-F5344CB8AC3E}">
        <p14:creationId xmlns:p14="http://schemas.microsoft.com/office/powerpoint/2010/main" val="1434753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B8662-D5BD-41CA-90F8-3BC9A05A7A82}"/>
              </a:ext>
            </a:extLst>
          </p:cNvPr>
          <p:cNvSpPr>
            <a:spLocks noGrp="1"/>
          </p:cNvSpPr>
          <p:nvPr>
            <p:ph type="ctrTitle"/>
          </p:nvPr>
        </p:nvSpPr>
        <p:spPr/>
        <p:txBody>
          <a:bodyPr/>
          <a:lstStyle/>
          <a:p>
            <a:r>
              <a:rPr lang="en-GB" dirty="0"/>
              <a:t>Long Term Planning for Children</a:t>
            </a:r>
          </a:p>
        </p:txBody>
      </p:sp>
      <p:sp>
        <p:nvSpPr>
          <p:cNvPr id="3" name="Subtitle 2">
            <a:extLst>
              <a:ext uri="{FF2B5EF4-FFF2-40B4-BE49-F238E27FC236}">
                <a16:creationId xmlns:a16="http://schemas.microsoft.com/office/drawing/2014/main" id="{8935C928-18D9-4FC1-AF3D-7BA846F85A45}"/>
              </a:ext>
            </a:extLst>
          </p:cNvPr>
          <p:cNvSpPr>
            <a:spLocks noGrp="1"/>
          </p:cNvSpPr>
          <p:nvPr>
            <p:ph type="subTitle" idx="1"/>
          </p:nvPr>
        </p:nvSpPr>
        <p:spPr/>
        <p:txBody>
          <a:bodyPr/>
          <a:lstStyle/>
          <a:p>
            <a:r>
              <a:rPr lang="en-GB" dirty="0"/>
              <a:t>Chapter 9</a:t>
            </a:r>
          </a:p>
        </p:txBody>
      </p:sp>
    </p:spTree>
    <p:extLst>
      <p:ext uri="{BB962C8B-B14F-4D97-AF65-F5344CB8AC3E}">
        <p14:creationId xmlns:p14="http://schemas.microsoft.com/office/powerpoint/2010/main" val="22821765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45926-AAFA-4EE0-AA19-B9069E8AC92D}"/>
              </a:ext>
            </a:extLst>
          </p:cNvPr>
          <p:cNvSpPr>
            <a:spLocks noGrp="1"/>
          </p:cNvSpPr>
          <p:nvPr>
            <p:ph type="title"/>
          </p:nvPr>
        </p:nvSpPr>
        <p:spPr/>
        <p:txBody>
          <a:bodyPr/>
          <a:lstStyle/>
          <a:p>
            <a:r>
              <a:rPr lang="en-GB" dirty="0"/>
              <a:t>Placement with consent</a:t>
            </a:r>
          </a:p>
        </p:txBody>
      </p:sp>
      <p:sp>
        <p:nvSpPr>
          <p:cNvPr id="3" name="Content Placeholder 2">
            <a:extLst>
              <a:ext uri="{FF2B5EF4-FFF2-40B4-BE49-F238E27FC236}">
                <a16:creationId xmlns:a16="http://schemas.microsoft.com/office/drawing/2014/main" id="{E3F75589-B45A-4222-B224-510595828942}"/>
              </a:ext>
            </a:extLst>
          </p:cNvPr>
          <p:cNvSpPr>
            <a:spLocks noGrp="1"/>
          </p:cNvSpPr>
          <p:nvPr>
            <p:ph idx="1"/>
          </p:nvPr>
        </p:nvSpPr>
        <p:spPr/>
        <p:txBody>
          <a:bodyPr/>
          <a:lstStyle/>
          <a:p>
            <a:r>
              <a:rPr lang="en-GB" dirty="0"/>
              <a:t>Section 19 provides the mechanism by which children may be placed for adoption with parental consent and without a court order. Parents or guardians may consent either to the child being placed for adoption with prospective adopters identified in the consent or being placed for adoption with any prospective adopters who may be chosen by the agency. Consent can be withdrawn at any point before an application for the final adoption order is made.</a:t>
            </a:r>
          </a:p>
        </p:txBody>
      </p:sp>
    </p:spTree>
    <p:extLst>
      <p:ext uri="{BB962C8B-B14F-4D97-AF65-F5344CB8AC3E}">
        <p14:creationId xmlns:p14="http://schemas.microsoft.com/office/powerpoint/2010/main" val="11199574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2DAAF-DB12-4C3B-BF27-EE3B2FBC5BA2}"/>
              </a:ext>
            </a:extLst>
          </p:cNvPr>
          <p:cNvSpPr>
            <a:spLocks noGrp="1"/>
          </p:cNvSpPr>
          <p:nvPr>
            <p:ph type="title"/>
          </p:nvPr>
        </p:nvSpPr>
        <p:spPr/>
        <p:txBody>
          <a:bodyPr/>
          <a:lstStyle/>
          <a:p>
            <a:r>
              <a:rPr lang="en-GB" dirty="0"/>
              <a:t>Placement by court order</a:t>
            </a:r>
          </a:p>
        </p:txBody>
      </p:sp>
      <p:sp>
        <p:nvSpPr>
          <p:cNvPr id="3" name="Content Placeholder 2">
            <a:extLst>
              <a:ext uri="{FF2B5EF4-FFF2-40B4-BE49-F238E27FC236}">
                <a16:creationId xmlns:a16="http://schemas.microsoft.com/office/drawing/2014/main" id="{9EDD105D-7163-4F86-82A7-E24B9AC3C230}"/>
              </a:ext>
            </a:extLst>
          </p:cNvPr>
          <p:cNvSpPr>
            <a:spLocks noGrp="1"/>
          </p:cNvSpPr>
          <p:nvPr>
            <p:ph idx="1"/>
          </p:nvPr>
        </p:nvSpPr>
        <p:spPr/>
        <p:txBody>
          <a:bodyPr/>
          <a:lstStyle/>
          <a:p>
            <a:r>
              <a:rPr lang="en-GB" dirty="0"/>
              <a:t>If parents do not consent, then a court order is necessary. Section 21 provides that placement orders, court orders authorizing local authorities to place children for adoption with prospective adopters, may be made only if (s. 21(2)):</a:t>
            </a:r>
          </a:p>
          <a:p>
            <a:pPr lvl="1"/>
            <a:r>
              <a:rPr lang="en-GB" dirty="0"/>
              <a:t>the child is subject to a care order;</a:t>
            </a:r>
          </a:p>
          <a:p>
            <a:pPr lvl="1"/>
            <a:r>
              <a:rPr lang="en-GB" dirty="0"/>
              <a:t>the court is satisfied that the conditions for a care order are met; or</a:t>
            </a:r>
          </a:p>
          <a:p>
            <a:pPr lvl="1"/>
            <a:r>
              <a:rPr lang="en-GB" dirty="0"/>
              <a:t>the child has no parent or guardian</a:t>
            </a:r>
          </a:p>
          <a:p>
            <a:r>
              <a:rPr lang="en-GB" dirty="0"/>
              <a:t>The placement order can be made only if either the parent or guardian has consented to the placement or the court is satisfied that the parent’s or guardian’s consent should be dispensed with.</a:t>
            </a:r>
          </a:p>
          <a:p>
            <a:endParaRPr lang="en-GB" dirty="0"/>
          </a:p>
        </p:txBody>
      </p:sp>
    </p:spTree>
    <p:extLst>
      <p:ext uri="{BB962C8B-B14F-4D97-AF65-F5344CB8AC3E}">
        <p14:creationId xmlns:p14="http://schemas.microsoft.com/office/powerpoint/2010/main" val="3277092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279762-68F1-4D21-A030-047F5FC6AF44}"/>
              </a:ext>
            </a:extLst>
          </p:cNvPr>
          <p:cNvSpPr>
            <a:spLocks noGrp="1"/>
          </p:cNvSpPr>
          <p:nvPr>
            <p:ph type="title"/>
          </p:nvPr>
        </p:nvSpPr>
        <p:spPr/>
        <p:txBody>
          <a:bodyPr>
            <a:normAutofit/>
          </a:bodyPr>
          <a:lstStyle/>
          <a:p>
            <a:r>
              <a:rPr lang="en-GB" dirty="0"/>
              <a:t>Consent—s. 52 of the Adoption and Children Act 2002</a:t>
            </a:r>
            <a:r>
              <a:rPr lang="en-GB" dirty="0">
                <a:effectLst/>
              </a:rPr>
              <a:t> </a:t>
            </a:r>
            <a:r>
              <a:rPr lang="en-GB" dirty="0"/>
              <a:t> </a:t>
            </a:r>
          </a:p>
        </p:txBody>
      </p:sp>
      <p:sp>
        <p:nvSpPr>
          <p:cNvPr id="3" name="Content Placeholder 2">
            <a:extLst>
              <a:ext uri="{FF2B5EF4-FFF2-40B4-BE49-F238E27FC236}">
                <a16:creationId xmlns:a16="http://schemas.microsoft.com/office/drawing/2014/main" id="{EA2E4F4B-8694-4309-912D-3D0F83B77067}"/>
              </a:ext>
            </a:extLst>
          </p:cNvPr>
          <p:cNvSpPr>
            <a:spLocks noGrp="1"/>
          </p:cNvSpPr>
          <p:nvPr>
            <p:ph idx="1"/>
          </p:nvPr>
        </p:nvSpPr>
        <p:spPr/>
        <p:txBody>
          <a:bodyPr>
            <a:normAutofit fontScale="85000" lnSpcReduction="10000"/>
          </a:bodyPr>
          <a:lstStyle/>
          <a:p>
            <a:pPr lvl="0"/>
            <a:r>
              <a:rPr lang="en-GB" dirty="0"/>
              <a:t>The court cannot dispense with the consent of any parent or guardian of a child to the child being placed for adoption or to the making of an adoption order in respect of the child unless the court is satisfied that—</a:t>
            </a:r>
          </a:p>
          <a:p>
            <a:pPr lvl="1"/>
            <a:r>
              <a:rPr lang="en-GB" dirty="0"/>
              <a:t>the parent or guardian cannot be found or is incapable of giving consent, or</a:t>
            </a:r>
          </a:p>
          <a:p>
            <a:pPr lvl="1"/>
            <a:r>
              <a:rPr lang="en-GB" dirty="0"/>
              <a:t>the welfare of the child requires the consent to be dispensed with.</a:t>
            </a:r>
          </a:p>
          <a:p>
            <a:pPr lvl="0"/>
            <a:r>
              <a:rPr lang="en-GB" dirty="0"/>
              <a:t>Any consent given by the mother to the making of an adoption order is ineffective if it is given less than six weeks after the child’s birth.</a:t>
            </a:r>
          </a:p>
          <a:p>
            <a:pPr lvl="0"/>
            <a:r>
              <a:rPr lang="en-GB" dirty="0"/>
              <a:t>The withdrawal of any consent to the placement of a child for adoption, or of any consent given under section 20, is ineffective if it is given after an application for an adoption order is made.</a:t>
            </a:r>
          </a:p>
          <a:p>
            <a:pPr lvl="0"/>
            <a:r>
              <a:rPr lang="en-GB" dirty="0"/>
              <a:t>‘Consent’ means consent given unconditionally and with full understanding of what is involved; but a person may consent to adoption without knowing the identity of the persons in whose favour the order will be made.</a:t>
            </a:r>
          </a:p>
          <a:p>
            <a:endParaRPr lang="en-GB" dirty="0"/>
          </a:p>
        </p:txBody>
      </p:sp>
    </p:spTree>
    <p:extLst>
      <p:ext uri="{BB962C8B-B14F-4D97-AF65-F5344CB8AC3E}">
        <p14:creationId xmlns:p14="http://schemas.microsoft.com/office/powerpoint/2010/main" val="28789023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4996E-2462-419C-9FE7-31F7EE299A69}"/>
              </a:ext>
            </a:extLst>
          </p:cNvPr>
          <p:cNvSpPr>
            <a:spLocks noGrp="1"/>
          </p:cNvSpPr>
          <p:nvPr>
            <p:ph type="title"/>
          </p:nvPr>
        </p:nvSpPr>
        <p:spPr/>
        <p:txBody>
          <a:bodyPr/>
          <a:lstStyle/>
          <a:p>
            <a:r>
              <a:rPr lang="en-GB" dirty="0"/>
              <a:t>Fostering for Adoption</a:t>
            </a:r>
          </a:p>
        </p:txBody>
      </p:sp>
      <p:sp>
        <p:nvSpPr>
          <p:cNvPr id="3" name="Content Placeholder 2">
            <a:extLst>
              <a:ext uri="{FF2B5EF4-FFF2-40B4-BE49-F238E27FC236}">
                <a16:creationId xmlns:a16="http://schemas.microsoft.com/office/drawing/2014/main" id="{84DD9042-82A3-47CC-A0E9-CF8AC2E7A51B}"/>
              </a:ext>
            </a:extLst>
          </p:cNvPr>
          <p:cNvSpPr>
            <a:spLocks noGrp="1"/>
          </p:cNvSpPr>
          <p:nvPr>
            <p:ph idx="1"/>
          </p:nvPr>
        </p:nvSpPr>
        <p:spPr/>
        <p:txBody>
          <a:bodyPr/>
          <a:lstStyle/>
          <a:p>
            <a:r>
              <a:rPr lang="en-GB" dirty="0"/>
              <a:t>The Children and Families Act 2014 amends s. 22C of the Children Act so that when a local authority is considering placing a child for adoption but does not yet have the court’s permission to do so, it has a duty to consider placing the child in a fostering for adoption placement. </a:t>
            </a:r>
          </a:p>
          <a:p>
            <a:r>
              <a:rPr lang="en-GB" dirty="0"/>
              <a:t>The foster parents in these placements are also approved as prospective adopters. The local authority must first have considered placing the child with relatives, friends, or other connected persons and have ruled them out as not being the most appropriate potential carers for the child.</a:t>
            </a:r>
          </a:p>
          <a:p>
            <a:endParaRPr lang="en-GB" dirty="0"/>
          </a:p>
        </p:txBody>
      </p:sp>
    </p:spTree>
    <p:extLst>
      <p:ext uri="{BB962C8B-B14F-4D97-AF65-F5344CB8AC3E}">
        <p14:creationId xmlns:p14="http://schemas.microsoft.com/office/powerpoint/2010/main" val="2237676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B9F35-78EF-440B-AC0B-0BEE684800D1}"/>
              </a:ext>
            </a:extLst>
          </p:cNvPr>
          <p:cNvSpPr>
            <a:spLocks noGrp="1"/>
          </p:cNvSpPr>
          <p:nvPr>
            <p:ph type="title"/>
          </p:nvPr>
        </p:nvSpPr>
        <p:spPr/>
        <p:txBody>
          <a:bodyPr/>
          <a:lstStyle/>
          <a:p>
            <a:r>
              <a:rPr lang="en-GB" dirty="0"/>
              <a:t>Legal implications for Placement Orders</a:t>
            </a:r>
          </a:p>
        </p:txBody>
      </p:sp>
      <p:sp>
        <p:nvSpPr>
          <p:cNvPr id="3" name="Content Placeholder 2">
            <a:extLst>
              <a:ext uri="{FF2B5EF4-FFF2-40B4-BE49-F238E27FC236}">
                <a16:creationId xmlns:a16="http://schemas.microsoft.com/office/drawing/2014/main" id="{56401116-6D9E-4342-8591-9CE75997336E}"/>
              </a:ext>
            </a:extLst>
          </p:cNvPr>
          <p:cNvSpPr>
            <a:spLocks noGrp="1"/>
          </p:cNvSpPr>
          <p:nvPr>
            <p:ph idx="1"/>
          </p:nvPr>
        </p:nvSpPr>
        <p:spPr/>
        <p:txBody>
          <a:bodyPr>
            <a:normAutofit lnSpcReduction="10000"/>
          </a:bodyPr>
          <a:lstStyle/>
          <a:p>
            <a:r>
              <a:rPr lang="en-GB" dirty="0"/>
              <a:t>Sections 28 and 29 set out the legal relationship between placement, adoption, and other orders. Once a child is placed for adoption or authorized to be placed, then the parent or guardian may not apply for child arrangements orders unless an application for an adoption order has been made and the parent or guardian has obtained the court’s leave. </a:t>
            </a:r>
          </a:p>
          <a:p>
            <a:r>
              <a:rPr lang="en-GB" dirty="0"/>
              <a:t>Likewise, once an application is made for an adoption order, a guardian of the child may not apply for a special guardianship order </a:t>
            </a:r>
            <a:r>
              <a:rPr lang="en-GB" dirty="0" err="1"/>
              <a:t>witho</a:t>
            </a:r>
            <a:endParaRPr lang="en-GB" dirty="0"/>
          </a:p>
          <a:p>
            <a:r>
              <a:rPr lang="en-GB" dirty="0"/>
              <a:t>When a placement order is in force it supersedes any care order, any supervision order, and any s. 8 orders. </a:t>
            </a:r>
          </a:p>
        </p:txBody>
      </p:sp>
    </p:spTree>
    <p:extLst>
      <p:ext uri="{BB962C8B-B14F-4D97-AF65-F5344CB8AC3E}">
        <p14:creationId xmlns:p14="http://schemas.microsoft.com/office/powerpoint/2010/main" val="3931052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34348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4B75F4A-EE54-4A3B-9A92-00C668DF0595}"/>
              </a:ext>
            </a:extLst>
          </p:cNvPr>
          <p:cNvSpPr>
            <a:spLocks noGrp="1"/>
          </p:cNvSpPr>
          <p:nvPr>
            <p:ph type="title"/>
          </p:nvPr>
        </p:nvSpPr>
        <p:spPr>
          <a:xfrm>
            <a:off x="526073" y="466578"/>
            <a:ext cx="11139854" cy="930447"/>
          </a:xfrm>
        </p:spPr>
        <p:txBody>
          <a:bodyPr vert="horz" lIns="91440" tIns="45720" rIns="91440" bIns="45720" rtlCol="0" anchor="b">
            <a:normAutofit/>
          </a:bodyPr>
          <a:lstStyle/>
          <a:p>
            <a:pPr algn="ctr"/>
            <a:r>
              <a:rPr lang="en-US" sz="3800" kern="1200">
                <a:solidFill>
                  <a:srgbClr val="FFFFFF"/>
                </a:solidFill>
                <a:latin typeface="+mj-lt"/>
                <a:ea typeface="+mj-ea"/>
                <a:cs typeface="+mj-cs"/>
              </a:rPr>
              <a:t>Time periods prior to application for Adoption Order</a:t>
            </a:r>
          </a:p>
        </p:txBody>
      </p:sp>
      <p:cxnSp>
        <p:nvCxnSpPr>
          <p:cNvPr id="11" name="Straight Connector 10">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144863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C0A096D8-5F35-4AD2-80B9-D5F49F88F7C2}"/>
              </a:ext>
            </a:extLst>
          </p:cNvPr>
          <p:cNvGraphicFramePr>
            <a:graphicFrameLocks noGrp="1"/>
          </p:cNvGraphicFramePr>
          <p:nvPr>
            <p:ph idx="1"/>
          </p:nvPr>
        </p:nvGraphicFramePr>
        <p:xfrm>
          <a:off x="511428" y="2509911"/>
          <a:ext cx="11114045" cy="3997638"/>
        </p:xfrm>
        <a:graphic>
          <a:graphicData uri="http://schemas.openxmlformats.org/drawingml/2006/table">
            <a:tbl>
              <a:tblPr firstRow="1" bandRow="1">
                <a:tableStyleId>{5C22544A-7EE6-4342-B048-85BDC9FD1C3A}</a:tableStyleId>
              </a:tblPr>
              <a:tblGrid>
                <a:gridCol w="5116906">
                  <a:extLst>
                    <a:ext uri="{9D8B030D-6E8A-4147-A177-3AD203B41FA5}">
                      <a16:colId xmlns:a16="http://schemas.microsoft.com/office/drawing/2014/main" val="252707230"/>
                    </a:ext>
                  </a:extLst>
                </a:gridCol>
                <a:gridCol w="5997139">
                  <a:extLst>
                    <a:ext uri="{9D8B030D-6E8A-4147-A177-3AD203B41FA5}">
                      <a16:colId xmlns:a16="http://schemas.microsoft.com/office/drawing/2014/main" val="339146321"/>
                    </a:ext>
                  </a:extLst>
                </a:gridCol>
              </a:tblGrid>
              <a:tr h="441274">
                <a:tc>
                  <a:txBody>
                    <a:bodyPr/>
                    <a:lstStyle/>
                    <a:p>
                      <a:pPr>
                        <a:lnSpc>
                          <a:spcPct val="150000"/>
                        </a:lnSpc>
                        <a:spcBef>
                          <a:spcPts val="600"/>
                        </a:spcBef>
                        <a:spcAft>
                          <a:spcPts val="600"/>
                        </a:spcAft>
                      </a:pPr>
                      <a:r>
                        <a:rPr lang="en-US" sz="1300">
                          <a:effectLst/>
                        </a:rPr>
                        <a:t>Placed by/applicant</a:t>
                      </a:r>
                      <a:endParaRPr lang="en-GB"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53691" marB="93959"/>
                </a:tc>
                <a:tc>
                  <a:txBody>
                    <a:bodyPr/>
                    <a:lstStyle/>
                    <a:p>
                      <a:pPr>
                        <a:lnSpc>
                          <a:spcPct val="150000"/>
                        </a:lnSpc>
                        <a:spcBef>
                          <a:spcPts val="600"/>
                        </a:spcBef>
                        <a:spcAft>
                          <a:spcPts val="600"/>
                        </a:spcAft>
                      </a:pPr>
                      <a:r>
                        <a:rPr lang="en-US" sz="1300">
                          <a:effectLst/>
                        </a:rPr>
                        <a:t>Time period</a:t>
                      </a:r>
                      <a:endParaRPr lang="en-GB"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53691" marB="93959"/>
                </a:tc>
                <a:extLst>
                  <a:ext uri="{0D108BD9-81ED-4DB2-BD59-A6C34878D82A}">
                    <a16:rowId xmlns:a16="http://schemas.microsoft.com/office/drawing/2014/main" val="3025656637"/>
                  </a:ext>
                </a:extLst>
              </a:tr>
              <a:tr h="520468">
                <a:tc>
                  <a:txBody>
                    <a:bodyPr/>
                    <a:lstStyle/>
                    <a:p>
                      <a:pPr>
                        <a:lnSpc>
                          <a:spcPct val="200000"/>
                        </a:lnSpc>
                        <a:spcBef>
                          <a:spcPts val="300"/>
                        </a:spcBef>
                        <a:spcAft>
                          <a:spcPts val="300"/>
                        </a:spcAft>
                      </a:pPr>
                      <a:r>
                        <a:rPr lang="en-GB" sz="1300">
                          <a:effectLst/>
                        </a:rPr>
                        <a:t>Placed by adoption agency</a:t>
                      </a:r>
                      <a:endParaRPr lang="en-GB"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87248" marB="67114"/>
                </a:tc>
                <a:tc>
                  <a:txBody>
                    <a:bodyPr/>
                    <a:lstStyle/>
                    <a:p>
                      <a:pPr>
                        <a:lnSpc>
                          <a:spcPct val="200000"/>
                        </a:lnSpc>
                        <a:spcBef>
                          <a:spcPts val="300"/>
                        </a:spcBef>
                        <a:spcAft>
                          <a:spcPts val="300"/>
                        </a:spcAft>
                      </a:pPr>
                      <a:r>
                        <a:rPr lang="en-GB" sz="1300">
                          <a:effectLst/>
                        </a:rPr>
                        <a:t>Ten weeks preceding application</a:t>
                      </a:r>
                      <a:endParaRPr lang="en-GB"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87248" marB="67114"/>
                </a:tc>
                <a:extLst>
                  <a:ext uri="{0D108BD9-81ED-4DB2-BD59-A6C34878D82A}">
                    <a16:rowId xmlns:a16="http://schemas.microsoft.com/office/drawing/2014/main" val="3969049642"/>
                  </a:ext>
                </a:extLst>
              </a:tr>
              <a:tr h="520468">
                <a:tc>
                  <a:txBody>
                    <a:bodyPr/>
                    <a:lstStyle/>
                    <a:p>
                      <a:pPr>
                        <a:lnSpc>
                          <a:spcPct val="200000"/>
                        </a:lnSpc>
                        <a:spcBef>
                          <a:spcPts val="300"/>
                        </a:spcBef>
                        <a:spcAft>
                          <a:spcPts val="300"/>
                        </a:spcAft>
                      </a:pPr>
                      <a:r>
                        <a:rPr lang="en-GB" sz="1300">
                          <a:effectLst/>
                        </a:rPr>
                        <a:t>Applicant a parent</a:t>
                      </a:r>
                      <a:endParaRPr lang="en-GB"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87248" marB="67114"/>
                </a:tc>
                <a:tc>
                  <a:txBody>
                    <a:bodyPr/>
                    <a:lstStyle/>
                    <a:p>
                      <a:pPr>
                        <a:lnSpc>
                          <a:spcPct val="200000"/>
                        </a:lnSpc>
                        <a:spcBef>
                          <a:spcPts val="300"/>
                        </a:spcBef>
                        <a:spcAft>
                          <a:spcPts val="300"/>
                        </a:spcAft>
                      </a:pPr>
                      <a:r>
                        <a:rPr lang="en-GB" sz="1300">
                          <a:effectLst/>
                        </a:rPr>
                        <a:t>Ten weeks preceding application</a:t>
                      </a:r>
                      <a:endParaRPr lang="en-GB"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87248" marB="67114"/>
                </a:tc>
                <a:extLst>
                  <a:ext uri="{0D108BD9-81ED-4DB2-BD59-A6C34878D82A}">
                    <a16:rowId xmlns:a16="http://schemas.microsoft.com/office/drawing/2014/main" val="2172205594"/>
                  </a:ext>
                </a:extLst>
              </a:tr>
              <a:tr h="520468">
                <a:tc>
                  <a:txBody>
                    <a:bodyPr/>
                    <a:lstStyle/>
                    <a:p>
                      <a:pPr>
                        <a:lnSpc>
                          <a:spcPct val="200000"/>
                        </a:lnSpc>
                        <a:spcBef>
                          <a:spcPts val="300"/>
                        </a:spcBef>
                        <a:spcAft>
                          <a:spcPts val="300"/>
                        </a:spcAft>
                      </a:pPr>
                      <a:r>
                        <a:rPr lang="en-GB" sz="1300">
                          <a:effectLst/>
                        </a:rPr>
                        <a:t>Applicant or one of applicants is partner of parent</a:t>
                      </a:r>
                      <a:endParaRPr lang="en-GB"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87248" marB="67114"/>
                </a:tc>
                <a:tc>
                  <a:txBody>
                    <a:bodyPr/>
                    <a:lstStyle/>
                    <a:p>
                      <a:pPr>
                        <a:lnSpc>
                          <a:spcPct val="200000"/>
                        </a:lnSpc>
                        <a:spcBef>
                          <a:spcPts val="300"/>
                        </a:spcBef>
                        <a:spcAft>
                          <a:spcPts val="300"/>
                        </a:spcAft>
                      </a:pPr>
                      <a:r>
                        <a:rPr lang="en-GB" sz="1300">
                          <a:effectLst/>
                        </a:rPr>
                        <a:t>Six months</a:t>
                      </a:r>
                      <a:endParaRPr lang="en-GB"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87248" marB="67114"/>
                </a:tc>
                <a:extLst>
                  <a:ext uri="{0D108BD9-81ED-4DB2-BD59-A6C34878D82A}">
                    <a16:rowId xmlns:a16="http://schemas.microsoft.com/office/drawing/2014/main" val="3415148115"/>
                  </a:ext>
                </a:extLst>
              </a:tr>
              <a:tr h="520468">
                <a:tc>
                  <a:txBody>
                    <a:bodyPr/>
                    <a:lstStyle/>
                    <a:p>
                      <a:pPr>
                        <a:lnSpc>
                          <a:spcPct val="200000"/>
                        </a:lnSpc>
                        <a:spcBef>
                          <a:spcPts val="300"/>
                        </a:spcBef>
                        <a:spcAft>
                          <a:spcPts val="300"/>
                        </a:spcAft>
                      </a:pPr>
                      <a:r>
                        <a:rPr lang="en-GB" sz="1300">
                          <a:effectLst/>
                        </a:rPr>
                        <a:t>Applicant(s) local authority foster parents</a:t>
                      </a:r>
                      <a:endParaRPr lang="en-GB"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87248" marB="67114"/>
                </a:tc>
                <a:tc>
                  <a:txBody>
                    <a:bodyPr/>
                    <a:lstStyle/>
                    <a:p>
                      <a:pPr>
                        <a:lnSpc>
                          <a:spcPct val="200000"/>
                        </a:lnSpc>
                        <a:spcBef>
                          <a:spcPts val="300"/>
                        </a:spcBef>
                        <a:spcAft>
                          <a:spcPts val="300"/>
                        </a:spcAft>
                      </a:pPr>
                      <a:r>
                        <a:rPr lang="en-GB" sz="1300">
                          <a:effectLst/>
                        </a:rPr>
                        <a:t>One year</a:t>
                      </a:r>
                      <a:endParaRPr lang="en-GB"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87248" marB="67114"/>
                </a:tc>
                <a:extLst>
                  <a:ext uri="{0D108BD9-81ED-4DB2-BD59-A6C34878D82A}">
                    <a16:rowId xmlns:a16="http://schemas.microsoft.com/office/drawing/2014/main" val="288986528"/>
                  </a:ext>
                </a:extLst>
              </a:tr>
              <a:tr h="907044">
                <a:tc>
                  <a:txBody>
                    <a:bodyPr/>
                    <a:lstStyle/>
                    <a:p>
                      <a:pPr>
                        <a:lnSpc>
                          <a:spcPct val="200000"/>
                        </a:lnSpc>
                        <a:spcBef>
                          <a:spcPts val="300"/>
                        </a:spcBef>
                        <a:spcAft>
                          <a:spcPts val="300"/>
                        </a:spcAft>
                      </a:pPr>
                      <a:r>
                        <a:rPr lang="en-GB" sz="1300">
                          <a:effectLst/>
                        </a:rPr>
                        <a:t>Any other applicant</a:t>
                      </a:r>
                      <a:endParaRPr lang="en-GB"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87248" marB="67114"/>
                </a:tc>
                <a:tc>
                  <a:txBody>
                    <a:bodyPr/>
                    <a:lstStyle/>
                    <a:p>
                      <a:pPr>
                        <a:lnSpc>
                          <a:spcPct val="200000"/>
                        </a:lnSpc>
                        <a:spcBef>
                          <a:spcPts val="300"/>
                        </a:spcBef>
                        <a:spcAft>
                          <a:spcPts val="300"/>
                        </a:spcAft>
                      </a:pPr>
                      <a:r>
                        <a:rPr lang="en-GB" sz="1300">
                          <a:effectLst/>
                        </a:rPr>
                        <a:t>Not less than three years out of the period of five years preceding application (the three-year period does not need to have been continuous)</a:t>
                      </a:r>
                      <a:endParaRPr lang="en-GB"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87248" marB="67114"/>
                </a:tc>
                <a:extLst>
                  <a:ext uri="{0D108BD9-81ED-4DB2-BD59-A6C34878D82A}">
                    <a16:rowId xmlns:a16="http://schemas.microsoft.com/office/drawing/2014/main" val="388320855"/>
                  </a:ext>
                </a:extLst>
              </a:tr>
              <a:tr h="567448">
                <a:tc>
                  <a:txBody>
                    <a:bodyPr/>
                    <a:lstStyle/>
                    <a:p>
                      <a:pPr>
                        <a:lnSpc>
                          <a:spcPct val="200000"/>
                        </a:lnSpc>
                        <a:spcBef>
                          <a:spcPts val="300"/>
                        </a:spcBef>
                        <a:spcAft>
                          <a:spcPts val="300"/>
                        </a:spcAft>
                      </a:pPr>
                      <a:r>
                        <a:rPr lang="en-GB" sz="1300">
                          <a:effectLst/>
                        </a:rPr>
                        <a:t> </a:t>
                      </a:r>
                      <a:endParaRPr lang="en-GB"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80537" marB="120805"/>
                </a:tc>
                <a:tc>
                  <a:txBody>
                    <a:bodyPr/>
                    <a:lstStyle/>
                    <a:p>
                      <a:pPr>
                        <a:lnSpc>
                          <a:spcPct val="200000"/>
                        </a:lnSpc>
                        <a:spcBef>
                          <a:spcPts val="300"/>
                        </a:spcBef>
                        <a:spcAft>
                          <a:spcPts val="300"/>
                        </a:spcAft>
                      </a:pPr>
                      <a:r>
                        <a:rPr lang="en-GB" sz="1300">
                          <a:effectLst/>
                          <a:highlight>
                            <a:srgbClr val="FF00FF"/>
                          </a:highlight>
                        </a:rPr>
                        <a:t> </a:t>
                      </a:r>
                      <a:endParaRPr lang="en-GB" sz="13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80537" marB="120805"/>
                </a:tc>
                <a:extLst>
                  <a:ext uri="{0D108BD9-81ED-4DB2-BD59-A6C34878D82A}">
                    <a16:rowId xmlns:a16="http://schemas.microsoft.com/office/drawing/2014/main" val="1746057549"/>
                  </a:ext>
                </a:extLst>
              </a:tr>
            </a:tbl>
          </a:graphicData>
        </a:graphic>
      </p:graphicFrame>
    </p:spTree>
    <p:extLst>
      <p:ext uri="{BB962C8B-B14F-4D97-AF65-F5344CB8AC3E}">
        <p14:creationId xmlns:p14="http://schemas.microsoft.com/office/powerpoint/2010/main" val="652058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A8E0C-283E-40B8-87C3-4B1FD955DE5A}"/>
              </a:ext>
            </a:extLst>
          </p:cNvPr>
          <p:cNvSpPr>
            <a:spLocks noGrp="1"/>
          </p:cNvSpPr>
          <p:nvPr>
            <p:ph type="title"/>
          </p:nvPr>
        </p:nvSpPr>
        <p:spPr/>
        <p:txBody>
          <a:bodyPr/>
          <a:lstStyle/>
          <a:p>
            <a:r>
              <a:rPr lang="en-GB" dirty="0"/>
              <a:t>Effect of Adoption Order</a:t>
            </a:r>
          </a:p>
        </p:txBody>
      </p:sp>
      <p:sp>
        <p:nvSpPr>
          <p:cNvPr id="3" name="Content Placeholder 2">
            <a:extLst>
              <a:ext uri="{FF2B5EF4-FFF2-40B4-BE49-F238E27FC236}">
                <a16:creationId xmlns:a16="http://schemas.microsoft.com/office/drawing/2014/main" id="{EB02DC15-A657-4415-BC1F-2089CF3CF0DE}"/>
              </a:ext>
            </a:extLst>
          </p:cNvPr>
          <p:cNvSpPr>
            <a:spLocks noGrp="1"/>
          </p:cNvSpPr>
          <p:nvPr>
            <p:ph idx="1"/>
          </p:nvPr>
        </p:nvSpPr>
        <p:spPr/>
        <p:txBody>
          <a:bodyPr/>
          <a:lstStyle/>
          <a:p>
            <a:r>
              <a:rPr lang="en-GB" dirty="0"/>
              <a:t>The adoption order is the court order which gives effect to the adoption. Section 46 of the Act gives parental responsibility for a child to the adopters or adopter. The order extinguishes any other person’s parental responsibility and any order under the Children Act 1989, the Children (Northern Ireland) Order 1995, and the Children (Scotland) Act 1995. </a:t>
            </a:r>
          </a:p>
          <a:p>
            <a:r>
              <a:rPr lang="en-GB" dirty="0"/>
              <a:t>It also extinguishes any obligation to make payments for the maintenance of the child after the making of the adoption order, whether that obligation arises under an agreement or a court order.</a:t>
            </a:r>
          </a:p>
        </p:txBody>
      </p:sp>
    </p:spTree>
    <p:extLst>
      <p:ext uri="{BB962C8B-B14F-4D97-AF65-F5344CB8AC3E}">
        <p14:creationId xmlns:p14="http://schemas.microsoft.com/office/powerpoint/2010/main" val="14610533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6E3AFD-BF77-4D05-BE2E-1A31E1A4559B}"/>
              </a:ext>
            </a:extLst>
          </p:cNvPr>
          <p:cNvSpPr>
            <a:spLocks noGrp="1"/>
          </p:cNvSpPr>
          <p:nvPr>
            <p:ph type="title"/>
          </p:nvPr>
        </p:nvSpPr>
        <p:spPr/>
        <p:txBody>
          <a:bodyPr/>
          <a:lstStyle/>
          <a:p>
            <a:r>
              <a:rPr lang="en-GB" dirty="0"/>
              <a:t>Adoption and contact</a:t>
            </a:r>
          </a:p>
        </p:txBody>
      </p:sp>
      <p:sp>
        <p:nvSpPr>
          <p:cNvPr id="3" name="Content Placeholder 2">
            <a:extLst>
              <a:ext uri="{FF2B5EF4-FFF2-40B4-BE49-F238E27FC236}">
                <a16:creationId xmlns:a16="http://schemas.microsoft.com/office/drawing/2014/main" id="{2320AD1F-DBB6-4DA1-9DBD-26D06E1A805C}"/>
              </a:ext>
            </a:extLst>
          </p:cNvPr>
          <p:cNvSpPr>
            <a:spLocks noGrp="1"/>
          </p:cNvSpPr>
          <p:nvPr>
            <p:ph idx="1"/>
          </p:nvPr>
        </p:nvSpPr>
        <p:spPr/>
        <p:txBody>
          <a:bodyPr/>
          <a:lstStyle/>
          <a:p>
            <a:r>
              <a:rPr lang="en-GB" dirty="0"/>
              <a:t>Section 46(6) provides that:</a:t>
            </a:r>
          </a:p>
          <a:p>
            <a:pPr lvl="1"/>
            <a:r>
              <a:rPr lang="en-GB" dirty="0"/>
              <a:t>Before making an adoption order, the court must consider whether there should be arrangements for allowing any person contact with the child; and for that purpose, the court must consider any existing or proposed arrangements and obtain any views of the parties to the proceedings.</a:t>
            </a:r>
          </a:p>
          <a:p>
            <a:endParaRPr lang="en-GB" dirty="0"/>
          </a:p>
        </p:txBody>
      </p:sp>
    </p:spTree>
    <p:extLst>
      <p:ext uri="{BB962C8B-B14F-4D97-AF65-F5344CB8AC3E}">
        <p14:creationId xmlns:p14="http://schemas.microsoft.com/office/powerpoint/2010/main" val="26814533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37332-993C-458B-BDF0-723D6B94FDEF}"/>
              </a:ext>
            </a:extLst>
          </p:cNvPr>
          <p:cNvSpPr>
            <a:spLocks noGrp="1"/>
          </p:cNvSpPr>
          <p:nvPr>
            <p:ph type="title"/>
          </p:nvPr>
        </p:nvSpPr>
        <p:spPr/>
        <p:txBody>
          <a:bodyPr/>
          <a:lstStyle/>
          <a:p>
            <a:r>
              <a:rPr lang="en-GB" dirty="0"/>
              <a:t>Adoption Order conditions</a:t>
            </a:r>
          </a:p>
        </p:txBody>
      </p:sp>
      <p:sp>
        <p:nvSpPr>
          <p:cNvPr id="3" name="Content Placeholder 2">
            <a:extLst>
              <a:ext uri="{FF2B5EF4-FFF2-40B4-BE49-F238E27FC236}">
                <a16:creationId xmlns:a16="http://schemas.microsoft.com/office/drawing/2014/main" id="{9C6D5A45-9328-403C-96BD-DF16B66AC5F5}"/>
              </a:ext>
            </a:extLst>
          </p:cNvPr>
          <p:cNvSpPr>
            <a:spLocks noGrp="1"/>
          </p:cNvSpPr>
          <p:nvPr>
            <p:ph idx="1"/>
          </p:nvPr>
        </p:nvSpPr>
        <p:spPr/>
        <p:txBody>
          <a:bodyPr>
            <a:normAutofit/>
          </a:bodyPr>
          <a:lstStyle/>
          <a:p>
            <a:r>
              <a:rPr lang="en-GB" dirty="0"/>
              <a:t>Section 47 is a key section of the Act. It sets out the three conditions, one of which must be met, before the court may make an adoption order.</a:t>
            </a:r>
          </a:p>
          <a:p>
            <a:pPr lvl="1"/>
            <a:r>
              <a:rPr lang="en-GB" dirty="0"/>
              <a:t>1</a:t>
            </a:r>
            <a:r>
              <a:rPr lang="en-US" dirty="0"/>
              <a:t> In the case of each parent or guardian of the child the court must be satisfied that—</a:t>
            </a:r>
            <a:endParaRPr lang="en-GB" dirty="0"/>
          </a:p>
          <a:p>
            <a:pPr lvl="2"/>
            <a:r>
              <a:rPr lang="en-GB" dirty="0"/>
              <a:t>the parent or guardian now consents to the making of the adoption order,</a:t>
            </a:r>
          </a:p>
          <a:p>
            <a:pPr lvl="2"/>
            <a:r>
              <a:rPr lang="en-GB" dirty="0"/>
              <a:t>the parent or guardian consented at the time of the placement order under s. 20 (and has not withdrawn the consent) and does not oppose the making of the adoption order, or</a:t>
            </a:r>
          </a:p>
          <a:p>
            <a:pPr lvl="2"/>
            <a:r>
              <a:rPr lang="en-GB" dirty="0"/>
              <a:t>parent’s or guardian’s consent should be dispensed with.</a:t>
            </a:r>
          </a:p>
          <a:p>
            <a:pPr lvl="1"/>
            <a:endParaRPr lang="en-GB" dirty="0"/>
          </a:p>
        </p:txBody>
      </p:sp>
    </p:spTree>
    <p:extLst>
      <p:ext uri="{BB962C8B-B14F-4D97-AF65-F5344CB8AC3E}">
        <p14:creationId xmlns:p14="http://schemas.microsoft.com/office/powerpoint/2010/main" val="22264173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43E7F-C6A9-4C5A-BDC2-CC48A681D9A7}"/>
              </a:ext>
            </a:extLst>
          </p:cNvPr>
          <p:cNvSpPr>
            <a:spLocks noGrp="1"/>
          </p:cNvSpPr>
          <p:nvPr>
            <p:ph type="title"/>
          </p:nvPr>
        </p:nvSpPr>
        <p:spPr/>
        <p:txBody>
          <a:bodyPr/>
          <a:lstStyle/>
          <a:p>
            <a:r>
              <a:rPr lang="en-GB" dirty="0"/>
              <a:t>Adoption Order conditions</a:t>
            </a:r>
          </a:p>
        </p:txBody>
      </p:sp>
      <p:sp>
        <p:nvSpPr>
          <p:cNvPr id="3" name="Content Placeholder 2">
            <a:extLst>
              <a:ext uri="{FF2B5EF4-FFF2-40B4-BE49-F238E27FC236}">
                <a16:creationId xmlns:a16="http://schemas.microsoft.com/office/drawing/2014/main" id="{3F855FBC-8003-440B-9564-6A0906F0DED5}"/>
              </a:ext>
            </a:extLst>
          </p:cNvPr>
          <p:cNvSpPr>
            <a:spLocks noGrp="1"/>
          </p:cNvSpPr>
          <p:nvPr>
            <p:ph idx="1"/>
          </p:nvPr>
        </p:nvSpPr>
        <p:spPr/>
        <p:txBody>
          <a:bodyPr>
            <a:normAutofit fontScale="92500"/>
          </a:bodyPr>
          <a:lstStyle/>
          <a:p>
            <a:pPr marL="0" lvl="0" indent="0">
              <a:buNone/>
            </a:pPr>
            <a:r>
              <a:rPr lang="en-GB" dirty="0"/>
              <a:t>2.  the child has been placed for adoption by an adoption agency with the prospective adopters in whose favour the order is proposed to be made,</a:t>
            </a:r>
          </a:p>
          <a:p>
            <a:pPr lvl="0"/>
            <a:r>
              <a:rPr lang="en-GB" dirty="0"/>
              <a:t>either—</a:t>
            </a:r>
          </a:p>
          <a:p>
            <a:pPr lvl="1"/>
            <a:r>
              <a:rPr lang="en-GB" dirty="0"/>
              <a:t>the child was placed for adoption with the consent of each parent or guardian and the consent of the mother was given when the child was at least six weeks old, or</a:t>
            </a:r>
          </a:p>
          <a:p>
            <a:pPr lvl="1"/>
            <a:r>
              <a:rPr lang="en-GB" dirty="0"/>
              <a:t>the child was placed for adoption under a placement order, and</a:t>
            </a:r>
          </a:p>
          <a:p>
            <a:pPr lvl="1"/>
            <a:r>
              <a:rPr lang="en-GB" dirty="0"/>
              <a:t>no parent or guardian opposes the making of the adoption order.</a:t>
            </a:r>
          </a:p>
          <a:p>
            <a:pPr marL="0" indent="0">
              <a:buNone/>
            </a:pPr>
            <a:r>
              <a:rPr lang="en-US" dirty="0"/>
              <a:t>3. </a:t>
            </a:r>
            <a:r>
              <a:rPr lang="en-GB" dirty="0"/>
              <a:t>The third condition is that the child is free for adoption under s. 18 of the Adoption (Scotland) Act 1978 or under article 17(1) or 18(1) of the Adoption (Northern Ireland) Order 1987.</a:t>
            </a:r>
          </a:p>
          <a:p>
            <a:endParaRPr lang="en-GB" dirty="0"/>
          </a:p>
          <a:p>
            <a:endParaRPr lang="en-GB" dirty="0"/>
          </a:p>
        </p:txBody>
      </p:sp>
    </p:spTree>
    <p:extLst>
      <p:ext uri="{BB962C8B-B14F-4D97-AF65-F5344CB8AC3E}">
        <p14:creationId xmlns:p14="http://schemas.microsoft.com/office/powerpoint/2010/main" val="33634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7A695-A048-4B8E-A130-29D6A41F8120}"/>
              </a:ext>
            </a:extLst>
          </p:cNvPr>
          <p:cNvSpPr>
            <a:spLocks noGrp="1"/>
          </p:cNvSpPr>
          <p:nvPr>
            <p:ph type="title"/>
          </p:nvPr>
        </p:nvSpPr>
        <p:spPr/>
        <p:txBody>
          <a:bodyPr/>
          <a:lstStyle/>
          <a:p>
            <a:r>
              <a:rPr lang="en-GB" dirty="0"/>
              <a:t>Plans</a:t>
            </a:r>
          </a:p>
        </p:txBody>
      </p:sp>
      <p:sp>
        <p:nvSpPr>
          <p:cNvPr id="3" name="Content Placeholder 2">
            <a:extLst>
              <a:ext uri="{FF2B5EF4-FFF2-40B4-BE49-F238E27FC236}">
                <a16:creationId xmlns:a16="http://schemas.microsoft.com/office/drawing/2014/main" id="{82611CB3-BDF3-455A-A68C-0A52D0788783}"/>
              </a:ext>
            </a:extLst>
          </p:cNvPr>
          <p:cNvSpPr>
            <a:spLocks noGrp="1"/>
          </p:cNvSpPr>
          <p:nvPr>
            <p:ph idx="1"/>
          </p:nvPr>
        </p:nvSpPr>
        <p:spPr/>
        <p:txBody>
          <a:bodyPr/>
          <a:lstStyle/>
          <a:p>
            <a:r>
              <a:rPr lang="en-GB" dirty="0"/>
              <a:t>Local authorities should plan for the long-term future of all the children they look after. </a:t>
            </a:r>
            <a:r>
              <a:rPr lang="en-GB" i="1" dirty="0"/>
              <a:t>There is now a legal obligation to consider permanence at the four-month statutory review</a:t>
            </a:r>
            <a:r>
              <a:rPr lang="en-GB" dirty="0"/>
              <a:t> of looked-after children.</a:t>
            </a:r>
          </a:p>
          <a:p>
            <a:r>
              <a:rPr lang="en-GB" dirty="0"/>
              <a:t>Good care plans should be prepared for all children looked after by the local authority. </a:t>
            </a:r>
          </a:p>
          <a:p>
            <a:endParaRPr lang="en-GB" dirty="0"/>
          </a:p>
        </p:txBody>
      </p:sp>
    </p:spTree>
    <p:extLst>
      <p:ext uri="{BB962C8B-B14F-4D97-AF65-F5344CB8AC3E}">
        <p14:creationId xmlns:p14="http://schemas.microsoft.com/office/powerpoint/2010/main" val="1088921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DE948-916F-4AF2-9C33-F9EC93E4A743}"/>
              </a:ext>
            </a:extLst>
          </p:cNvPr>
          <p:cNvSpPr>
            <a:spLocks noGrp="1"/>
          </p:cNvSpPr>
          <p:nvPr>
            <p:ph type="title"/>
          </p:nvPr>
        </p:nvSpPr>
        <p:spPr/>
        <p:txBody>
          <a:bodyPr/>
          <a:lstStyle/>
          <a:p>
            <a:r>
              <a:rPr lang="en-GB" dirty="0"/>
              <a:t>Status of adopted children s67</a:t>
            </a:r>
          </a:p>
        </p:txBody>
      </p:sp>
      <p:sp>
        <p:nvSpPr>
          <p:cNvPr id="3" name="Content Placeholder 2">
            <a:extLst>
              <a:ext uri="{FF2B5EF4-FFF2-40B4-BE49-F238E27FC236}">
                <a16:creationId xmlns:a16="http://schemas.microsoft.com/office/drawing/2014/main" id="{5E6DFA8E-A293-4148-91BB-CA4A321AB0B2}"/>
              </a:ext>
            </a:extLst>
          </p:cNvPr>
          <p:cNvSpPr>
            <a:spLocks noGrp="1"/>
          </p:cNvSpPr>
          <p:nvPr>
            <p:ph idx="1"/>
          </p:nvPr>
        </p:nvSpPr>
        <p:spPr/>
        <p:txBody>
          <a:bodyPr>
            <a:normAutofit fontScale="92500" lnSpcReduction="10000"/>
          </a:bodyPr>
          <a:lstStyle/>
          <a:p>
            <a:pPr lvl="0"/>
            <a:r>
              <a:rPr lang="en-GB" dirty="0"/>
              <a:t>An adopted person is the legitimate child of the adopters or adopter and, if adopted by—</a:t>
            </a:r>
          </a:p>
          <a:p>
            <a:pPr lvl="1"/>
            <a:r>
              <a:rPr lang="en-GB" dirty="0"/>
              <a:t>a couple, or</a:t>
            </a:r>
          </a:p>
          <a:p>
            <a:pPr lvl="1"/>
            <a:r>
              <a:rPr lang="en-GB" dirty="0"/>
              <a:t>one of a couple under section 51(2) is to be treated as the child of the relationship of the couple in question.</a:t>
            </a:r>
          </a:p>
          <a:p>
            <a:pPr lvl="0"/>
            <a:r>
              <a:rPr lang="en-GB" dirty="0"/>
              <a:t>An adopted person—</a:t>
            </a:r>
          </a:p>
          <a:p>
            <a:pPr lvl="1"/>
            <a:r>
              <a:rPr lang="en-GB" dirty="0"/>
              <a:t>if adopted by one of a couple under section 51(2), is to be treated in law as not being the child of any person other than the adopted and other one of the couple, and</a:t>
            </a:r>
          </a:p>
          <a:p>
            <a:pPr lvl="1"/>
            <a:r>
              <a:rPr lang="en-GB" dirty="0"/>
              <a:t>in any other case, is to be treated in law, subject to subsection (4), as not being the child of any person other than the adopters or adopter;</a:t>
            </a:r>
          </a:p>
          <a:p>
            <a:r>
              <a:rPr lang="en-GB" dirty="0"/>
              <a:t>but this subsection does not affect any reference in this Act to a person’s natural parent or to any other natural relationship.</a:t>
            </a:r>
          </a:p>
          <a:p>
            <a:endParaRPr lang="en-GB" dirty="0"/>
          </a:p>
        </p:txBody>
      </p:sp>
    </p:spTree>
    <p:extLst>
      <p:ext uri="{BB962C8B-B14F-4D97-AF65-F5344CB8AC3E}">
        <p14:creationId xmlns:p14="http://schemas.microsoft.com/office/powerpoint/2010/main" val="1946933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84350-F3ED-4ADF-B900-ACA53B7E863F}"/>
              </a:ext>
            </a:extLst>
          </p:cNvPr>
          <p:cNvSpPr>
            <a:spLocks noGrp="1"/>
          </p:cNvSpPr>
          <p:nvPr>
            <p:ph type="title"/>
          </p:nvPr>
        </p:nvSpPr>
        <p:spPr/>
        <p:txBody>
          <a:bodyPr/>
          <a:lstStyle/>
          <a:p>
            <a:r>
              <a:rPr lang="en-GB" dirty="0"/>
              <a:t>Special Guardianship Orders</a:t>
            </a:r>
          </a:p>
        </p:txBody>
      </p:sp>
      <p:sp>
        <p:nvSpPr>
          <p:cNvPr id="3" name="Content Placeholder 2">
            <a:extLst>
              <a:ext uri="{FF2B5EF4-FFF2-40B4-BE49-F238E27FC236}">
                <a16:creationId xmlns:a16="http://schemas.microsoft.com/office/drawing/2014/main" id="{5C4AE2B6-B173-4C12-8CB7-6A6221E5C297}"/>
              </a:ext>
            </a:extLst>
          </p:cNvPr>
          <p:cNvSpPr>
            <a:spLocks noGrp="1"/>
          </p:cNvSpPr>
          <p:nvPr>
            <p:ph idx="1"/>
          </p:nvPr>
        </p:nvSpPr>
        <p:spPr/>
        <p:txBody>
          <a:bodyPr/>
          <a:lstStyle/>
          <a:p>
            <a:r>
              <a:rPr lang="en-GB" dirty="0"/>
              <a:t>There are some children for whom adoption is not appropriate but who cannot return to their birth parents and could benefit from the permanence provided by a legally secure family placement. </a:t>
            </a:r>
          </a:p>
          <a:p>
            <a:r>
              <a:rPr lang="en-US" dirty="0"/>
              <a:t>Special guardianship is not, however, a replacement for adoption. In </a:t>
            </a:r>
            <a:r>
              <a:rPr lang="en-US" i="1" dirty="0"/>
              <a:t>AJ (A Child) (Adoption Order or Special Guardianship Order)</a:t>
            </a:r>
            <a:r>
              <a:rPr lang="en-US" dirty="0"/>
              <a:t> (2007), the Court of Appeal made clear that each case had to be decided on what was in the best interests of the particular child on the particular facts of the case. Adoption provides </a:t>
            </a:r>
            <a:r>
              <a:rPr lang="en-US" dirty="0" err="1"/>
              <a:t>carers</a:t>
            </a:r>
            <a:r>
              <a:rPr lang="en-US" dirty="0"/>
              <a:t> with assurance that a placement will not be disturbed. Special guardianship cannot do this.</a:t>
            </a:r>
            <a:endParaRPr lang="en-GB" dirty="0"/>
          </a:p>
          <a:p>
            <a:endParaRPr lang="en-GB" dirty="0"/>
          </a:p>
        </p:txBody>
      </p:sp>
    </p:spTree>
    <p:extLst>
      <p:ext uri="{BB962C8B-B14F-4D97-AF65-F5344CB8AC3E}">
        <p14:creationId xmlns:p14="http://schemas.microsoft.com/office/powerpoint/2010/main" val="11047639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4BA737-2486-4FD4-BBAE-F554E3DFBEAA}"/>
              </a:ext>
            </a:extLst>
          </p:cNvPr>
          <p:cNvSpPr>
            <a:spLocks noGrp="1"/>
          </p:cNvSpPr>
          <p:nvPr>
            <p:ph type="title"/>
          </p:nvPr>
        </p:nvSpPr>
        <p:spPr/>
        <p:txBody>
          <a:bodyPr/>
          <a:lstStyle/>
          <a:p>
            <a:r>
              <a:rPr lang="en-GB" dirty="0"/>
              <a:t>Those entitled to apply for SGOs</a:t>
            </a:r>
          </a:p>
        </p:txBody>
      </p:sp>
      <p:sp>
        <p:nvSpPr>
          <p:cNvPr id="3" name="Content Placeholder 2">
            <a:extLst>
              <a:ext uri="{FF2B5EF4-FFF2-40B4-BE49-F238E27FC236}">
                <a16:creationId xmlns:a16="http://schemas.microsoft.com/office/drawing/2014/main" id="{61F558AA-43E7-4152-820B-0C8B01935E99}"/>
              </a:ext>
            </a:extLst>
          </p:cNvPr>
          <p:cNvSpPr>
            <a:spLocks noGrp="1"/>
          </p:cNvSpPr>
          <p:nvPr>
            <p:ph idx="1"/>
          </p:nvPr>
        </p:nvSpPr>
        <p:spPr/>
        <p:txBody>
          <a:bodyPr/>
          <a:lstStyle/>
          <a:p>
            <a:pPr lvl="0"/>
            <a:r>
              <a:rPr lang="en-GB" dirty="0"/>
              <a:t>any guardian of the child;</a:t>
            </a:r>
          </a:p>
          <a:p>
            <a:pPr lvl="0"/>
            <a:r>
              <a:rPr lang="en-GB" dirty="0"/>
              <a:t>any individual in whose favour a residence order is in force with respect to the child;</a:t>
            </a:r>
          </a:p>
          <a:p>
            <a:pPr lvl="0"/>
            <a:r>
              <a:rPr lang="en-GB" dirty="0"/>
              <a:t>any individual listed in subsection (5)(b) or (c) of section 10 (as read with subsection (10) of that section);</a:t>
            </a:r>
          </a:p>
          <a:p>
            <a:pPr lvl="0"/>
            <a:r>
              <a:rPr lang="en-GB" dirty="0"/>
              <a:t>a local authority foster parent with whom the child has lived for a period of at least one year immediately preceding the application.</a:t>
            </a:r>
          </a:p>
          <a:p>
            <a:endParaRPr lang="en-GB" dirty="0"/>
          </a:p>
        </p:txBody>
      </p:sp>
    </p:spTree>
    <p:extLst>
      <p:ext uri="{BB962C8B-B14F-4D97-AF65-F5344CB8AC3E}">
        <p14:creationId xmlns:p14="http://schemas.microsoft.com/office/powerpoint/2010/main" val="1089730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081E8-AF79-4D0E-B01D-170D4D7A18CD}"/>
              </a:ext>
            </a:extLst>
          </p:cNvPr>
          <p:cNvSpPr>
            <a:spLocks noGrp="1"/>
          </p:cNvSpPr>
          <p:nvPr>
            <p:ph type="title"/>
          </p:nvPr>
        </p:nvSpPr>
        <p:spPr/>
        <p:txBody>
          <a:bodyPr/>
          <a:lstStyle/>
          <a:p>
            <a:r>
              <a:rPr lang="en-GB" dirty="0"/>
              <a:t>The Special Guardianship (Amendment) Regulations 2016 </a:t>
            </a:r>
          </a:p>
        </p:txBody>
      </p:sp>
      <p:sp>
        <p:nvSpPr>
          <p:cNvPr id="3" name="Content Placeholder 2">
            <a:extLst>
              <a:ext uri="{FF2B5EF4-FFF2-40B4-BE49-F238E27FC236}">
                <a16:creationId xmlns:a16="http://schemas.microsoft.com/office/drawing/2014/main" id="{F0037E6B-E625-46DA-AEE2-DDE540A0F8BB}"/>
              </a:ext>
            </a:extLst>
          </p:cNvPr>
          <p:cNvSpPr>
            <a:spLocks noGrp="1"/>
          </p:cNvSpPr>
          <p:nvPr>
            <p:ph idx="1"/>
          </p:nvPr>
        </p:nvSpPr>
        <p:spPr/>
        <p:txBody>
          <a:bodyPr>
            <a:normAutofit fontScale="92500" lnSpcReduction="20000"/>
          </a:bodyPr>
          <a:lstStyle/>
          <a:p>
            <a:r>
              <a:rPr lang="en-GB" dirty="0"/>
              <a:t>The local authority is now required to consider:</a:t>
            </a:r>
          </a:p>
          <a:p>
            <a:pPr lvl="1"/>
            <a:r>
              <a:rPr lang="en-GB" dirty="0"/>
              <a:t>any harm which the child has suffered;</a:t>
            </a:r>
          </a:p>
          <a:p>
            <a:pPr lvl="1"/>
            <a:r>
              <a:rPr lang="en-GB" dirty="0"/>
              <a:t>any risk of future harm to the child posed by the child’s parents, relatives, or any other person the local authority consider relevant.</a:t>
            </a:r>
          </a:p>
          <a:p>
            <a:r>
              <a:rPr lang="en-GB" dirty="0"/>
              <a:t>In addition, prospective special guardians will also be assessed on:</a:t>
            </a:r>
          </a:p>
          <a:p>
            <a:pPr lvl="1"/>
            <a:r>
              <a:rPr lang="en-GB" dirty="0"/>
              <a:t>their understanding of, and ability to meet the child’s current and likely future needs, particularly, any needs the child may have arising from harm that the child has suffered;</a:t>
            </a:r>
          </a:p>
          <a:p>
            <a:pPr lvl="1"/>
            <a:r>
              <a:rPr lang="en-GB" dirty="0"/>
              <a:t>their understanding of, and ability to protect the child from any current or future risk of harm posed by the child’s parents, relatives or any other person the local authority consider relevant, particularly in relation to contact between any such person and the child;</a:t>
            </a:r>
          </a:p>
          <a:p>
            <a:pPr lvl="1"/>
            <a:r>
              <a:rPr lang="en-GB" dirty="0"/>
              <a:t>their ability and suitability to bring up the child until the child reaches the age of eighteen.</a:t>
            </a:r>
          </a:p>
          <a:p>
            <a:pPr lvl="1"/>
            <a:endParaRPr lang="en-GB" dirty="0"/>
          </a:p>
        </p:txBody>
      </p:sp>
    </p:spTree>
    <p:extLst>
      <p:ext uri="{BB962C8B-B14F-4D97-AF65-F5344CB8AC3E}">
        <p14:creationId xmlns:p14="http://schemas.microsoft.com/office/powerpoint/2010/main" val="2946163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DF142-AD6F-42CA-9214-C6D7B0F132AD}"/>
              </a:ext>
            </a:extLst>
          </p:cNvPr>
          <p:cNvSpPr>
            <a:spLocks noGrp="1"/>
          </p:cNvSpPr>
          <p:nvPr>
            <p:ph type="title"/>
          </p:nvPr>
        </p:nvSpPr>
        <p:spPr/>
        <p:txBody>
          <a:bodyPr>
            <a:normAutofit/>
          </a:bodyPr>
          <a:lstStyle/>
          <a:p>
            <a:r>
              <a:rPr lang="en-GB" dirty="0"/>
              <a:t>The effect of special guardianship—s. 14C of the Children   Act 1989</a:t>
            </a:r>
            <a:r>
              <a:rPr lang="en-GB" dirty="0">
                <a:effectLst/>
              </a:rPr>
              <a:t> </a:t>
            </a:r>
            <a:endParaRPr lang="en-GB" dirty="0"/>
          </a:p>
        </p:txBody>
      </p:sp>
      <p:sp>
        <p:nvSpPr>
          <p:cNvPr id="3" name="Content Placeholder 2">
            <a:extLst>
              <a:ext uri="{FF2B5EF4-FFF2-40B4-BE49-F238E27FC236}">
                <a16:creationId xmlns:a16="http://schemas.microsoft.com/office/drawing/2014/main" id="{08A5A3C0-2F4B-4062-B077-F40FEC42BEAC}"/>
              </a:ext>
            </a:extLst>
          </p:cNvPr>
          <p:cNvSpPr>
            <a:spLocks noGrp="1"/>
          </p:cNvSpPr>
          <p:nvPr>
            <p:ph idx="1"/>
          </p:nvPr>
        </p:nvSpPr>
        <p:spPr/>
        <p:txBody>
          <a:bodyPr/>
          <a:lstStyle/>
          <a:p>
            <a:r>
              <a:rPr lang="en-US" dirty="0"/>
              <a:t>Whilst the order is in force then—</a:t>
            </a:r>
            <a:endParaRPr lang="en-GB" dirty="0"/>
          </a:p>
          <a:p>
            <a:pPr lvl="1"/>
            <a:r>
              <a:rPr lang="en-GB" dirty="0"/>
              <a:t>a special guardian appointed by the order has parental responsibility for the child in respect of whom it is made; and</a:t>
            </a:r>
          </a:p>
          <a:p>
            <a:pPr lvl="1"/>
            <a:r>
              <a:rPr lang="en-GB" dirty="0"/>
              <a:t>subject to any other order in force with respect to the child under this Act, a special guardian is entitled to exercise parental responsibility to the exclusion of any other person with parental responsibility for the child (apart from another special guardian).</a:t>
            </a:r>
          </a:p>
          <a:p>
            <a:endParaRPr lang="en-GB" dirty="0"/>
          </a:p>
        </p:txBody>
      </p:sp>
    </p:spTree>
    <p:extLst>
      <p:ext uri="{BB962C8B-B14F-4D97-AF65-F5344CB8AC3E}">
        <p14:creationId xmlns:p14="http://schemas.microsoft.com/office/powerpoint/2010/main" val="3052862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4F77F-DF5E-48D4-9C57-8E2280317504}"/>
              </a:ext>
            </a:extLst>
          </p:cNvPr>
          <p:cNvSpPr>
            <a:spLocks noGrp="1"/>
          </p:cNvSpPr>
          <p:nvPr>
            <p:ph type="title"/>
          </p:nvPr>
        </p:nvSpPr>
        <p:spPr/>
        <p:txBody>
          <a:bodyPr>
            <a:normAutofit fontScale="90000"/>
          </a:bodyPr>
          <a:lstStyle/>
          <a:p>
            <a:r>
              <a:rPr lang="en-GB" dirty="0"/>
              <a:t>Key elements of care plans—para. 2.44, </a:t>
            </a:r>
            <a:r>
              <a:rPr lang="en-GB" i="1" dirty="0"/>
              <a:t>Guidance and Regulations, Volume 2: Care Planning, Placement and Care Review </a:t>
            </a:r>
            <a:r>
              <a:rPr lang="en-GB" dirty="0"/>
              <a:t>(2015)</a:t>
            </a:r>
          </a:p>
        </p:txBody>
      </p:sp>
      <p:sp>
        <p:nvSpPr>
          <p:cNvPr id="3" name="Content Placeholder 2">
            <a:extLst>
              <a:ext uri="{FF2B5EF4-FFF2-40B4-BE49-F238E27FC236}">
                <a16:creationId xmlns:a16="http://schemas.microsoft.com/office/drawing/2014/main" id="{1CC43E3A-6430-4AD4-84A4-F9993BBE4B46}"/>
              </a:ext>
            </a:extLst>
          </p:cNvPr>
          <p:cNvSpPr>
            <a:spLocks noGrp="1"/>
          </p:cNvSpPr>
          <p:nvPr>
            <p:ph idx="1"/>
          </p:nvPr>
        </p:nvSpPr>
        <p:spPr/>
        <p:txBody>
          <a:bodyPr>
            <a:normAutofit fontScale="85000" lnSpcReduction="20000"/>
          </a:bodyPr>
          <a:lstStyle/>
          <a:p>
            <a:pPr lvl="0"/>
            <a:r>
              <a:rPr lang="en-GB" dirty="0"/>
              <a:t>the information about the long-term plan for the child, including timescales (the -permanence plan) </a:t>
            </a:r>
            <a:r>
              <a:rPr lang="en-GB" b="1" dirty="0"/>
              <a:t>[The Care Planning, Placement and Case Review (England) Regulations 2010 regulation 5(a)]</a:t>
            </a:r>
            <a:r>
              <a:rPr lang="en-GB" dirty="0"/>
              <a:t>;</a:t>
            </a:r>
          </a:p>
          <a:p>
            <a:pPr lvl="0"/>
            <a:r>
              <a:rPr lang="en-GB" dirty="0"/>
              <a:t>the arrangements to meet the child’s needs </a:t>
            </a:r>
            <a:r>
              <a:rPr lang="en-GB" b="1" dirty="0"/>
              <a:t>[regulation 5(b)(i)–(vii)]</a:t>
            </a:r>
            <a:r>
              <a:rPr lang="en-GB" dirty="0"/>
              <a:t> in line with the child’s developmental needs domain of the Assessment Framework, including arrangements for contact:</a:t>
            </a:r>
          </a:p>
          <a:p>
            <a:pPr lvl="0"/>
            <a:r>
              <a:rPr lang="en-GB" dirty="0"/>
              <a:t>arrangements for contact with a brother or sister who is also looked after but not placed with the child;</a:t>
            </a:r>
          </a:p>
          <a:p>
            <a:pPr lvl="0"/>
            <a:r>
              <a:rPr lang="en-GB" dirty="0"/>
              <a:t>details of any court orders made under section 8 or section 34; and</a:t>
            </a:r>
          </a:p>
          <a:p>
            <a:pPr lvl="0"/>
            <a:r>
              <a:rPr lang="en-GB" dirty="0"/>
              <a:t>arrangements for promoting and maintaining contact with a parent and anyone else with parental responsibility </a:t>
            </a:r>
            <a:r>
              <a:rPr lang="en-GB" b="1" dirty="0"/>
              <a:t>[regulation 5(b)(v) and para. 3, Schedule 1]</a:t>
            </a:r>
            <a:r>
              <a:rPr lang="en-GB" dirty="0"/>
              <a:t>;</a:t>
            </a:r>
          </a:p>
          <a:p>
            <a:pPr lvl="0"/>
            <a:r>
              <a:rPr lang="en-GB" dirty="0"/>
              <a:t>details of the placement plan and why the placement was chosen, unless the child is in care and not provided with accommodation by the responsible authority;</a:t>
            </a:r>
          </a:p>
          <a:p>
            <a:endParaRPr lang="en-GB" dirty="0"/>
          </a:p>
        </p:txBody>
      </p:sp>
    </p:spTree>
    <p:extLst>
      <p:ext uri="{BB962C8B-B14F-4D97-AF65-F5344CB8AC3E}">
        <p14:creationId xmlns:p14="http://schemas.microsoft.com/office/powerpoint/2010/main" val="2808374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37513-8BB5-4EF9-ABBB-B810BC7CAFCF}"/>
              </a:ext>
            </a:extLst>
          </p:cNvPr>
          <p:cNvSpPr>
            <a:spLocks noGrp="1"/>
          </p:cNvSpPr>
          <p:nvPr>
            <p:ph type="title"/>
          </p:nvPr>
        </p:nvSpPr>
        <p:spPr/>
        <p:txBody>
          <a:bodyPr>
            <a:normAutofit fontScale="90000"/>
          </a:bodyPr>
          <a:lstStyle/>
          <a:p>
            <a:r>
              <a:rPr lang="en-GB" dirty="0"/>
              <a:t>Key elements of care plans—para. 2.44, </a:t>
            </a:r>
            <a:r>
              <a:rPr lang="en-GB" i="1" dirty="0"/>
              <a:t>Guidance and Regulations, Volume 2: Care Planning, Placement and Care Review </a:t>
            </a:r>
            <a:r>
              <a:rPr lang="en-GB" dirty="0"/>
              <a:t>(2015)</a:t>
            </a:r>
          </a:p>
        </p:txBody>
      </p:sp>
      <p:sp>
        <p:nvSpPr>
          <p:cNvPr id="3" name="Content Placeholder 2">
            <a:extLst>
              <a:ext uri="{FF2B5EF4-FFF2-40B4-BE49-F238E27FC236}">
                <a16:creationId xmlns:a16="http://schemas.microsoft.com/office/drawing/2014/main" id="{E4022DE0-A023-4DBA-A924-BFB99D239C44}"/>
              </a:ext>
            </a:extLst>
          </p:cNvPr>
          <p:cNvSpPr>
            <a:spLocks noGrp="1"/>
          </p:cNvSpPr>
          <p:nvPr>
            <p:ph idx="1"/>
          </p:nvPr>
        </p:nvSpPr>
        <p:spPr/>
        <p:txBody>
          <a:bodyPr>
            <a:normAutofit fontScale="92500"/>
          </a:bodyPr>
          <a:lstStyle/>
          <a:p>
            <a:pPr lvl="0"/>
            <a:r>
              <a:rPr lang="en-GB" dirty="0"/>
              <a:t>the name of the child’s IRO;</a:t>
            </a:r>
          </a:p>
          <a:p>
            <a:pPr lvl="0"/>
            <a:r>
              <a:rPr lang="en-GB" dirty="0"/>
              <a:t>details of the health plan and personal education plan (PEP);</a:t>
            </a:r>
          </a:p>
          <a:p>
            <a:pPr lvl="0"/>
            <a:r>
              <a:rPr lang="en-GB" dirty="0"/>
              <a:t>the wishes and feelings of relevant people about the arrangements for the child; and</a:t>
            </a:r>
          </a:p>
          <a:p>
            <a:pPr lvl="0"/>
            <a:r>
              <a:rPr lang="en-GB" dirty="0"/>
              <a:t>the wishes and feelings of these people about any proposed changes to the care plan.</a:t>
            </a:r>
          </a:p>
          <a:p>
            <a:pPr marL="0" indent="0">
              <a:buNone/>
            </a:pPr>
            <a:endParaRPr lang="en-GB" dirty="0"/>
          </a:p>
          <a:p>
            <a:pPr marL="0" indent="0">
              <a:buNone/>
            </a:pPr>
            <a:r>
              <a:rPr lang="en-GB" dirty="0"/>
              <a:t>. Long-term planning should start as early as possible. </a:t>
            </a:r>
            <a:r>
              <a:rPr lang="en-GB" i="1" dirty="0"/>
              <a:t>Working Together to Safeguard Children</a:t>
            </a:r>
            <a:r>
              <a:rPr lang="en-GB" dirty="0"/>
              <a:t> (2018) includes a flow chart which illustrates the process which follows the initial child protection conference (see p 52)</a:t>
            </a:r>
          </a:p>
        </p:txBody>
      </p:sp>
    </p:spTree>
    <p:extLst>
      <p:ext uri="{BB962C8B-B14F-4D97-AF65-F5344CB8AC3E}">
        <p14:creationId xmlns:p14="http://schemas.microsoft.com/office/powerpoint/2010/main" val="1785111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F9A0B-7C46-4922-8C3A-8A655A7BC7E7}"/>
              </a:ext>
            </a:extLst>
          </p:cNvPr>
          <p:cNvSpPr>
            <a:spLocks noGrp="1"/>
          </p:cNvSpPr>
          <p:nvPr>
            <p:ph type="title"/>
          </p:nvPr>
        </p:nvSpPr>
        <p:spPr/>
        <p:txBody>
          <a:bodyPr/>
          <a:lstStyle/>
          <a:p>
            <a:r>
              <a:rPr lang="en-GB" dirty="0"/>
              <a:t>Adoption and Human Rights</a:t>
            </a:r>
          </a:p>
        </p:txBody>
      </p:sp>
      <p:sp>
        <p:nvSpPr>
          <p:cNvPr id="3" name="Content Placeholder 2">
            <a:extLst>
              <a:ext uri="{FF2B5EF4-FFF2-40B4-BE49-F238E27FC236}">
                <a16:creationId xmlns:a16="http://schemas.microsoft.com/office/drawing/2014/main" id="{2AB09BD7-507C-4DF0-88BF-996DD85FFF16}"/>
              </a:ext>
            </a:extLst>
          </p:cNvPr>
          <p:cNvSpPr>
            <a:spLocks noGrp="1"/>
          </p:cNvSpPr>
          <p:nvPr>
            <p:ph idx="1"/>
          </p:nvPr>
        </p:nvSpPr>
        <p:spPr/>
        <p:txBody>
          <a:bodyPr/>
          <a:lstStyle/>
          <a:p>
            <a:r>
              <a:rPr lang="en-GB" dirty="0"/>
              <a:t>First, any decision to remove a child from its birth parents must be proportionate and necessary.</a:t>
            </a:r>
          </a:p>
          <a:p>
            <a:r>
              <a:rPr lang="en-GB" dirty="0"/>
              <a:t> Second, the views of the birth parents must always be considered, and if the matter goes to court, they must be able to argue their case properly.</a:t>
            </a:r>
          </a:p>
          <a:p>
            <a:endParaRPr lang="en-GB" dirty="0"/>
          </a:p>
          <a:p>
            <a:r>
              <a:rPr lang="en-GB" i="1" dirty="0"/>
              <a:t>Adoption is to be considered a last resort when nothing else will do, not merely being a good idea but where the child’s circumstances require the making of an adoption order.</a:t>
            </a:r>
            <a:endParaRPr lang="en-GB" dirty="0"/>
          </a:p>
        </p:txBody>
      </p:sp>
    </p:spTree>
    <p:extLst>
      <p:ext uri="{BB962C8B-B14F-4D97-AF65-F5344CB8AC3E}">
        <p14:creationId xmlns:p14="http://schemas.microsoft.com/office/powerpoint/2010/main" val="1411161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30C3A3-91BE-4904-BE1D-13D9A104C2A0}"/>
              </a:ext>
            </a:extLst>
          </p:cNvPr>
          <p:cNvSpPr>
            <a:spLocks noGrp="1"/>
          </p:cNvSpPr>
          <p:nvPr>
            <p:ph type="title"/>
          </p:nvPr>
        </p:nvSpPr>
        <p:spPr/>
        <p:txBody>
          <a:bodyPr>
            <a:normAutofit fontScale="90000"/>
          </a:bodyPr>
          <a:lstStyle/>
          <a:p>
            <a:r>
              <a:rPr lang="en-GB" dirty="0"/>
              <a:t>Amendments to the law on adoption—s. 31 of the Children Act 1989 as amended by the Children and Social Work Act 2017</a:t>
            </a:r>
            <a:br>
              <a:rPr lang="en-GB" b="1" dirty="0"/>
            </a:br>
            <a:endParaRPr lang="en-GB" dirty="0"/>
          </a:p>
        </p:txBody>
      </p:sp>
      <p:sp>
        <p:nvSpPr>
          <p:cNvPr id="3" name="Content Placeholder 2">
            <a:extLst>
              <a:ext uri="{FF2B5EF4-FFF2-40B4-BE49-F238E27FC236}">
                <a16:creationId xmlns:a16="http://schemas.microsoft.com/office/drawing/2014/main" id="{22FE5886-FC07-429B-B8C4-D964A80FA540}"/>
              </a:ext>
            </a:extLst>
          </p:cNvPr>
          <p:cNvSpPr>
            <a:spLocks noGrp="1"/>
          </p:cNvSpPr>
          <p:nvPr>
            <p:ph idx="1"/>
          </p:nvPr>
        </p:nvSpPr>
        <p:spPr/>
        <p:txBody>
          <a:bodyPr>
            <a:normAutofit fontScale="92500" lnSpcReduction="20000"/>
          </a:bodyPr>
          <a:lstStyle/>
          <a:p>
            <a:r>
              <a:rPr lang="en-US" dirty="0"/>
              <a:t>(3B) For the purposes of subsection (3A), the permanence provisions of a section 31A plan are—</a:t>
            </a:r>
            <a:endParaRPr lang="en-GB" dirty="0"/>
          </a:p>
          <a:p>
            <a:pPr lvl="0"/>
            <a:r>
              <a:rPr lang="en-GB" dirty="0"/>
              <a:t>such of the plan’s provisions setting out the long-term plan for the upbringing of the child concerned as provide for any of the following—</a:t>
            </a:r>
          </a:p>
          <a:p>
            <a:pPr lvl="1"/>
            <a:r>
              <a:rPr lang="en-GB" dirty="0"/>
              <a:t>the child to live with any parent of the child’s or with any other member of, or any friend of, the child’s family;</a:t>
            </a:r>
          </a:p>
          <a:p>
            <a:pPr lvl="1"/>
            <a:r>
              <a:rPr lang="en-GB" dirty="0"/>
              <a:t>adoption;</a:t>
            </a:r>
          </a:p>
          <a:p>
            <a:pPr lvl="1"/>
            <a:r>
              <a:rPr lang="en-GB" dirty="0"/>
              <a:t>long-term care not within sub-paragraph (i) or (ii);</a:t>
            </a:r>
          </a:p>
          <a:p>
            <a:pPr lvl="0"/>
            <a:r>
              <a:rPr lang="en-GB" dirty="0"/>
              <a:t>such of the plan’s provisions as set out any of the following—</a:t>
            </a:r>
          </a:p>
          <a:p>
            <a:pPr lvl="1"/>
            <a:r>
              <a:rPr lang="en-GB" dirty="0"/>
              <a:t>the impact on the child concerned of any harm that he or she suffered or was likely to suffer;</a:t>
            </a:r>
          </a:p>
          <a:p>
            <a:pPr lvl="1"/>
            <a:r>
              <a:rPr lang="en-GB" dirty="0"/>
              <a:t>the current and future needs of the child (including needs arising out of that impact);</a:t>
            </a:r>
          </a:p>
          <a:p>
            <a:pPr lvl="1"/>
            <a:r>
              <a:rPr lang="en-GB" dirty="0"/>
              <a:t>the way in which the long-term plan for the upbringing of the child would meet those current and future needs.</a:t>
            </a:r>
          </a:p>
          <a:p>
            <a:endParaRPr lang="en-GB" dirty="0"/>
          </a:p>
        </p:txBody>
      </p:sp>
    </p:spTree>
    <p:extLst>
      <p:ext uri="{BB962C8B-B14F-4D97-AF65-F5344CB8AC3E}">
        <p14:creationId xmlns:p14="http://schemas.microsoft.com/office/powerpoint/2010/main" val="2907913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B509D-A326-4C32-BC35-DA5460FC296B}"/>
              </a:ext>
            </a:extLst>
          </p:cNvPr>
          <p:cNvSpPr>
            <a:spLocks noGrp="1"/>
          </p:cNvSpPr>
          <p:nvPr>
            <p:ph type="title"/>
          </p:nvPr>
        </p:nvSpPr>
        <p:spPr/>
        <p:txBody>
          <a:bodyPr/>
          <a:lstStyle/>
          <a:p>
            <a:r>
              <a:rPr lang="en-GB" dirty="0"/>
              <a:t>Timescales—Adoption Statutory Guidance (July 2014)</a:t>
            </a:r>
          </a:p>
        </p:txBody>
      </p:sp>
      <p:sp>
        <p:nvSpPr>
          <p:cNvPr id="3" name="Content Placeholder 2">
            <a:extLst>
              <a:ext uri="{FF2B5EF4-FFF2-40B4-BE49-F238E27FC236}">
                <a16:creationId xmlns:a16="http://schemas.microsoft.com/office/drawing/2014/main" id="{BEB4911A-FCF6-40A7-92E9-5FF853A8ADAC}"/>
              </a:ext>
            </a:extLst>
          </p:cNvPr>
          <p:cNvSpPr>
            <a:spLocks noGrp="1"/>
          </p:cNvSpPr>
          <p:nvPr>
            <p:ph idx="1"/>
          </p:nvPr>
        </p:nvSpPr>
        <p:spPr/>
        <p:txBody>
          <a:bodyPr/>
          <a:lstStyle/>
          <a:p>
            <a:r>
              <a:rPr lang="en-US" dirty="0"/>
              <a:t>1.1 Unnecessary delays in the adoption process may have an adverse effect on the child’s development and welfare and may reduce their chances of being adopted. The child’s need for a permanent home must be addressed and a permanence plan should be made as early as possible; well before and no later than the second statutory review (four months after the child becomes looked after) (see </a:t>
            </a:r>
            <a:r>
              <a:rPr lang="en-US" i="1" dirty="0"/>
              <a:t>Children Act 1989 Guidance and Regulations: Volume 2: Care Planning, Placement and Case Review</a:t>
            </a:r>
            <a:r>
              <a:rPr lang="en-US" dirty="0"/>
              <a:t>). The adoption scorecards expect that children for whom adoption is the plan will be placed with their prospective adoptive family, on average, within 14 months of entering care…</a:t>
            </a:r>
            <a:endParaRPr lang="en-GB" dirty="0"/>
          </a:p>
          <a:p>
            <a:endParaRPr lang="en-GB" dirty="0"/>
          </a:p>
        </p:txBody>
      </p:sp>
    </p:spTree>
    <p:extLst>
      <p:ext uri="{BB962C8B-B14F-4D97-AF65-F5344CB8AC3E}">
        <p14:creationId xmlns:p14="http://schemas.microsoft.com/office/powerpoint/2010/main" val="2701744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909178-67F7-4302-8A3C-0032657A085B}"/>
              </a:ext>
            </a:extLst>
          </p:cNvPr>
          <p:cNvSpPr>
            <a:spLocks noGrp="1"/>
          </p:cNvSpPr>
          <p:nvPr>
            <p:ph type="title"/>
          </p:nvPr>
        </p:nvSpPr>
        <p:spPr/>
        <p:txBody>
          <a:bodyPr>
            <a:normAutofit/>
          </a:bodyPr>
          <a:lstStyle/>
          <a:p>
            <a:r>
              <a:rPr lang="en-GB" dirty="0"/>
              <a:t>The Adoption and Children Act checklist—s. 1, Adoption   and Children Act 2002</a:t>
            </a:r>
            <a:r>
              <a:rPr lang="en-GB" dirty="0">
                <a:effectLst/>
              </a:rPr>
              <a:t> </a:t>
            </a:r>
            <a:r>
              <a:rPr lang="en-GB" dirty="0"/>
              <a:t> </a:t>
            </a:r>
          </a:p>
        </p:txBody>
      </p:sp>
      <p:sp>
        <p:nvSpPr>
          <p:cNvPr id="3" name="Content Placeholder 2">
            <a:extLst>
              <a:ext uri="{FF2B5EF4-FFF2-40B4-BE49-F238E27FC236}">
                <a16:creationId xmlns:a16="http://schemas.microsoft.com/office/drawing/2014/main" id="{06DA74EA-3FF9-47FF-B90E-7A0F7F22DB51}"/>
              </a:ext>
            </a:extLst>
          </p:cNvPr>
          <p:cNvSpPr>
            <a:spLocks noGrp="1"/>
          </p:cNvSpPr>
          <p:nvPr>
            <p:ph idx="1"/>
          </p:nvPr>
        </p:nvSpPr>
        <p:spPr/>
        <p:txBody>
          <a:bodyPr>
            <a:normAutofit fontScale="92500" lnSpcReduction="20000"/>
          </a:bodyPr>
          <a:lstStyle/>
          <a:p>
            <a:pPr lvl="0"/>
            <a:r>
              <a:rPr lang="en-GB" dirty="0"/>
              <a:t>The paramount consideration of the </a:t>
            </a:r>
            <a:r>
              <a:rPr lang="en-GB" u="sng" dirty="0"/>
              <a:t>court or adoption agency </a:t>
            </a:r>
            <a:r>
              <a:rPr lang="en-GB" dirty="0"/>
              <a:t>must be the child’s welfare, </a:t>
            </a:r>
            <a:r>
              <a:rPr lang="en-GB" i="1" dirty="0"/>
              <a:t>throughout his life.</a:t>
            </a:r>
          </a:p>
          <a:p>
            <a:pPr lvl="0"/>
            <a:r>
              <a:rPr lang="en-GB" dirty="0"/>
              <a:t>The court or adoption agency must at all times bear in mind that, in general, any delay in coming to the decision is likely to prejudice the child’s welfare.</a:t>
            </a:r>
          </a:p>
          <a:p>
            <a:pPr lvl="0"/>
            <a:r>
              <a:rPr lang="en-GB" dirty="0"/>
              <a:t>The court or adoption agency must have regard to the following matters (among others)—</a:t>
            </a:r>
          </a:p>
          <a:p>
            <a:pPr lvl="1"/>
            <a:r>
              <a:rPr lang="en-GB" dirty="0"/>
              <a:t>the child’s ascertainable wishes and feelings regarding the decision (considered in the light of the child’s age and understanding),</a:t>
            </a:r>
          </a:p>
          <a:p>
            <a:pPr lvl="1"/>
            <a:r>
              <a:rPr lang="en-GB" dirty="0"/>
              <a:t>the child’s particular needs,</a:t>
            </a:r>
          </a:p>
          <a:p>
            <a:pPr lvl="1"/>
            <a:r>
              <a:rPr lang="en-GB" dirty="0"/>
              <a:t>the likely effect on the child (throughout his life) of having ceased to be a member of the original family and become an adopted person,</a:t>
            </a:r>
          </a:p>
          <a:p>
            <a:pPr lvl="1"/>
            <a:r>
              <a:rPr lang="en-GB" dirty="0"/>
              <a:t>the child’s age, sex, background and any of the child’s characteristics which the court considers relevant,</a:t>
            </a:r>
          </a:p>
          <a:p>
            <a:endParaRPr lang="en-GB" dirty="0"/>
          </a:p>
        </p:txBody>
      </p:sp>
    </p:spTree>
    <p:extLst>
      <p:ext uri="{BB962C8B-B14F-4D97-AF65-F5344CB8AC3E}">
        <p14:creationId xmlns:p14="http://schemas.microsoft.com/office/powerpoint/2010/main" val="3899564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561C-87C9-4EC4-999A-CE6AA3D13FF2}"/>
              </a:ext>
            </a:extLst>
          </p:cNvPr>
          <p:cNvSpPr>
            <a:spLocks noGrp="1"/>
          </p:cNvSpPr>
          <p:nvPr>
            <p:ph type="title"/>
          </p:nvPr>
        </p:nvSpPr>
        <p:spPr/>
        <p:txBody>
          <a:bodyPr/>
          <a:lstStyle/>
          <a:p>
            <a:r>
              <a:rPr lang="en-GB" dirty="0"/>
              <a:t>The Adoption and Children Act checklist—s. 1, Adoption   and Children Act 2002</a:t>
            </a:r>
          </a:p>
        </p:txBody>
      </p:sp>
      <p:sp>
        <p:nvSpPr>
          <p:cNvPr id="3" name="Content Placeholder 2">
            <a:extLst>
              <a:ext uri="{FF2B5EF4-FFF2-40B4-BE49-F238E27FC236}">
                <a16:creationId xmlns:a16="http://schemas.microsoft.com/office/drawing/2014/main" id="{F90FA228-C1A2-488C-83B1-5879F774DEDB}"/>
              </a:ext>
            </a:extLst>
          </p:cNvPr>
          <p:cNvSpPr>
            <a:spLocks noGrp="1"/>
          </p:cNvSpPr>
          <p:nvPr>
            <p:ph idx="1"/>
          </p:nvPr>
        </p:nvSpPr>
        <p:spPr/>
        <p:txBody>
          <a:bodyPr>
            <a:normAutofit fontScale="92500" lnSpcReduction="10000"/>
          </a:bodyPr>
          <a:lstStyle/>
          <a:p>
            <a:r>
              <a:rPr lang="en-GB" dirty="0"/>
              <a:t>the relationship which the child has with relatives, </a:t>
            </a:r>
            <a:r>
              <a:rPr lang="en-GB" b="1" dirty="0"/>
              <a:t>with any person who is a prospective adopter with whom the child is placed</a:t>
            </a:r>
            <a:r>
              <a:rPr lang="en-GB" dirty="0"/>
              <a:t> and with any other person in relation to whom the court or agency considers the relationship to be relevant, including—</a:t>
            </a:r>
          </a:p>
          <a:p>
            <a:pPr lvl="1"/>
            <a:r>
              <a:rPr lang="en-GB" dirty="0"/>
              <a:t>the likelihood of any such relationship continuing and the value to the child of its doing so,</a:t>
            </a:r>
          </a:p>
          <a:p>
            <a:pPr lvl="1"/>
            <a:r>
              <a:rPr lang="en-GB" dirty="0"/>
              <a:t>the ability and willingness of any of the child’s relatives, </a:t>
            </a:r>
            <a:r>
              <a:rPr lang="en-GB" b="1" dirty="0"/>
              <a:t>with any person who is a prospective adopter with whom the child is placed</a:t>
            </a:r>
            <a:r>
              <a:rPr lang="en-GB" dirty="0"/>
              <a:t>, or of any such person, to provide the child with a secure environment in which the child can develop, and otherwise to meet the child’s needs,</a:t>
            </a:r>
          </a:p>
          <a:p>
            <a:pPr lvl="1"/>
            <a:r>
              <a:rPr lang="en-GB" dirty="0"/>
              <a:t>the wishes and feelings of any of the child’s relatives, </a:t>
            </a:r>
            <a:r>
              <a:rPr lang="en-GB" b="1" dirty="0"/>
              <a:t>with any person who is a prospective adopter with whom the child is placed</a:t>
            </a:r>
            <a:r>
              <a:rPr lang="en-GB" dirty="0"/>
              <a:t> or of any such person, regarding the child.</a:t>
            </a:r>
          </a:p>
          <a:p>
            <a:endParaRPr lang="en-GB" dirty="0"/>
          </a:p>
        </p:txBody>
      </p:sp>
    </p:spTree>
    <p:extLst>
      <p:ext uri="{BB962C8B-B14F-4D97-AF65-F5344CB8AC3E}">
        <p14:creationId xmlns:p14="http://schemas.microsoft.com/office/powerpoint/2010/main" val="30951361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2782</Words>
  <Application>Microsoft Office PowerPoint</Application>
  <PresentationFormat>Widescreen</PresentationFormat>
  <Paragraphs>133</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Times New Roman</vt:lpstr>
      <vt:lpstr>Office Theme</vt:lpstr>
      <vt:lpstr>Long Term Planning for Children</vt:lpstr>
      <vt:lpstr>Plans</vt:lpstr>
      <vt:lpstr>Key elements of care plans—para. 2.44, Guidance and Regulations, Volume 2: Care Planning, Placement and Care Review (2015)</vt:lpstr>
      <vt:lpstr>Key elements of care plans—para. 2.44, Guidance and Regulations, Volume 2: Care Planning, Placement and Care Review (2015)</vt:lpstr>
      <vt:lpstr>Adoption and Human Rights</vt:lpstr>
      <vt:lpstr>Amendments to the law on adoption—s. 31 of the Children Act 1989 as amended by the Children and Social Work Act 2017 </vt:lpstr>
      <vt:lpstr>Timescales—Adoption Statutory Guidance (July 2014)</vt:lpstr>
      <vt:lpstr>The Adoption and Children Act checklist—s. 1, Adoption   and Children Act 2002  </vt:lpstr>
      <vt:lpstr>The Adoption and Children Act checklist—s. 1, Adoption   and Children Act 2002</vt:lpstr>
      <vt:lpstr>Placement with consent</vt:lpstr>
      <vt:lpstr>Placement by court order</vt:lpstr>
      <vt:lpstr>Consent—s. 52 of the Adoption and Children Act 2002  </vt:lpstr>
      <vt:lpstr>Fostering for Adoption</vt:lpstr>
      <vt:lpstr>Legal implications for Placement Orders</vt:lpstr>
      <vt:lpstr>Time periods prior to application for Adoption Order</vt:lpstr>
      <vt:lpstr>Effect of Adoption Order</vt:lpstr>
      <vt:lpstr>Adoption and contact</vt:lpstr>
      <vt:lpstr>Adoption Order conditions</vt:lpstr>
      <vt:lpstr>Adoption Order conditions</vt:lpstr>
      <vt:lpstr>Status of adopted children s67</vt:lpstr>
      <vt:lpstr>Special Guardianship Orders</vt:lpstr>
      <vt:lpstr>Those entitled to apply for SGOs</vt:lpstr>
      <vt:lpstr>The Special Guardianship (Amendment) Regulations 2016 </vt:lpstr>
      <vt:lpstr>The effect of special guardianship—s. 14C of the Children   Act 1989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 Term Planning for Children</dc:title>
  <dc:creator>David</dc:creator>
  <cp:lastModifiedBy>David Goosey</cp:lastModifiedBy>
  <cp:revision>2</cp:revision>
  <dcterms:created xsi:type="dcterms:W3CDTF">2019-03-01T08:48:41Z</dcterms:created>
  <dcterms:modified xsi:type="dcterms:W3CDTF">2020-12-03T14:45:12Z</dcterms:modified>
</cp:coreProperties>
</file>