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66" y="105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42409" y="2697479"/>
            <a:ext cx="2059180" cy="574039"/>
          </a:xfrm>
          <a:prstGeom prst="rect">
            <a:avLst/>
          </a:prstGeom>
        </p:spPr>
        <p:txBody>
          <a:bodyPr wrap="square" lIns="0" tIns="0" rIns="0" bIns="0">
            <a:spAutoFit/>
          </a:bodyPr>
          <a:lstStyle>
            <a:lvl1pPr>
              <a:defRPr sz="3600" b="0" i="1">
                <a:solidFill>
                  <a:srgbClr val="231F20"/>
                </a:solidFill>
                <a:latin typeface="Calibri"/>
                <a:cs typeface="Calibri"/>
              </a:defRPr>
            </a:lvl1pPr>
          </a:lstStyle>
          <a:p>
            <a:endParaRPr/>
          </a:p>
        </p:txBody>
      </p:sp>
      <p:sp>
        <p:nvSpPr>
          <p:cNvPr id="3" name="Holder 3"/>
          <p:cNvSpPr>
            <a:spLocks noGrp="1"/>
          </p:cNvSpPr>
          <p:nvPr>
            <p:ph type="subTitle" idx="4"/>
          </p:nvPr>
        </p:nvSpPr>
        <p:spPr>
          <a:xfrm>
            <a:off x="2231777" y="3484879"/>
            <a:ext cx="4680445" cy="1122679"/>
          </a:xfrm>
          <a:prstGeom prst="rect">
            <a:avLst/>
          </a:prstGeom>
        </p:spPr>
        <p:txBody>
          <a:bodyPr wrap="square" lIns="0" tIns="0" rIns="0" bIns="0">
            <a:spAutoFit/>
          </a:bodyPr>
          <a:lstStyle>
            <a:lvl1pPr>
              <a:defRPr sz="3600" b="0" i="0">
                <a:solidFill>
                  <a:srgbClr val="4F81BC"/>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5/24/2021</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5/24/2021</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5/24/2021</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5/24/2021</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5/24/2021</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6857999"/>
          </a:xfrm>
          <a:prstGeom prst="rect">
            <a:avLst/>
          </a:prstGeom>
        </p:spPr>
      </p:pic>
      <p:pic>
        <p:nvPicPr>
          <p:cNvPr id="17" name="bg object 17"/>
          <p:cNvPicPr/>
          <p:nvPr/>
        </p:nvPicPr>
        <p:blipFill>
          <a:blip r:embed="rId8" cstate="print"/>
          <a:stretch>
            <a:fillRect/>
          </a:stretch>
        </p:blipFill>
        <p:spPr>
          <a:xfrm>
            <a:off x="0" y="6330696"/>
            <a:ext cx="1164335" cy="527303"/>
          </a:xfrm>
          <a:prstGeom prst="rect">
            <a:avLst/>
          </a:prstGeom>
        </p:spPr>
      </p:pic>
      <p:sp>
        <p:nvSpPr>
          <p:cNvPr id="2" name="Holder 2"/>
          <p:cNvSpPr>
            <a:spLocks noGrp="1"/>
          </p:cNvSpPr>
          <p:nvPr>
            <p:ph type="title"/>
          </p:nvPr>
        </p:nvSpPr>
        <p:spPr>
          <a:xfrm>
            <a:off x="457200" y="274320"/>
            <a:ext cx="82296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244600" y="6540500"/>
            <a:ext cx="1675130" cy="152400"/>
          </a:xfrm>
          <a:prstGeom prst="rect">
            <a:avLst/>
          </a:prstGeom>
        </p:spPr>
        <p:txBody>
          <a:bodyPr wrap="square" lIns="0" tIns="0" rIns="0" bIns="0">
            <a:spAutoFit/>
          </a:bodyPr>
          <a:lstStyle>
            <a:lvl1pPr>
              <a:defRPr sz="1000" b="0" i="0">
                <a:solidFill>
                  <a:schemeClr val="bg1"/>
                </a:solidFill>
                <a:latin typeface="Calibri"/>
                <a:cs typeface="Calibri"/>
              </a:defRPr>
            </a:lvl1p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5/24/2021</a:t>
            </a:fld>
            <a:endParaRPr lang="en-US"/>
          </a:p>
        </p:txBody>
      </p:sp>
      <p:sp>
        <p:nvSpPr>
          <p:cNvPr id="6" name="Holder 6"/>
          <p:cNvSpPr>
            <a:spLocks noGrp="1"/>
          </p:cNvSpPr>
          <p:nvPr>
            <p:ph type="sldNum" sz="quarter" idx="7"/>
          </p:nvPr>
        </p:nvSpPr>
        <p:spPr>
          <a:xfrm>
            <a:off x="8831373" y="6533642"/>
            <a:ext cx="231140" cy="177800"/>
          </a:xfrm>
          <a:prstGeom prst="rect">
            <a:avLst/>
          </a:prstGeom>
        </p:spPr>
        <p:txBody>
          <a:bodyPr wrap="square" lIns="0" tIns="0" rIns="0" bIns="0">
            <a:spAutoFit/>
          </a:bodyPr>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World Religions Today&#10;"/>
          <p:cNvSpPr txBox="1"/>
          <p:nvPr/>
        </p:nvSpPr>
        <p:spPr>
          <a:xfrm>
            <a:off x="2747962" y="548640"/>
            <a:ext cx="3651250" cy="513080"/>
          </a:xfrm>
          <a:prstGeom prst="rect">
            <a:avLst/>
          </a:prstGeom>
        </p:spPr>
        <p:txBody>
          <a:bodyPr vert="horz" wrap="square" lIns="0" tIns="12700" rIns="0" bIns="0" rtlCol="0">
            <a:spAutoFit/>
          </a:bodyPr>
          <a:lstStyle/>
          <a:p>
            <a:pPr marL="12700">
              <a:lnSpc>
                <a:spcPct val="100000"/>
              </a:lnSpc>
              <a:spcBef>
                <a:spcPts val="100"/>
              </a:spcBef>
            </a:pPr>
            <a:r>
              <a:rPr sz="3200" i="1" spc="-30" dirty="0">
                <a:solidFill>
                  <a:srgbClr val="231F20"/>
                </a:solidFill>
                <a:latin typeface="Calibri"/>
                <a:cs typeface="Calibri"/>
              </a:rPr>
              <a:t>World </a:t>
            </a:r>
            <a:r>
              <a:rPr sz="3200" i="1" spc="-10" dirty="0">
                <a:solidFill>
                  <a:srgbClr val="231F20"/>
                </a:solidFill>
                <a:latin typeface="Calibri"/>
                <a:cs typeface="Calibri"/>
              </a:rPr>
              <a:t>Religions</a:t>
            </a:r>
            <a:r>
              <a:rPr sz="3200" i="1" spc="-20" dirty="0">
                <a:solidFill>
                  <a:srgbClr val="231F20"/>
                </a:solidFill>
                <a:latin typeface="Calibri"/>
                <a:cs typeface="Calibri"/>
              </a:rPr>
              <a:t> </a:t>
            </a:r>
            <a:r>
              <a:rPr sz="3200" i="1" spc="-60" dirty="0">
                <a:solidFill>
                  <a:srgbClr val="231F20"/>
                </a:solidFill>
                <a:latin typeface="Calibri"/>
                <a:cs typeface="Calibri"/>
              </a:rPr>
              <a:t>Today</a:t>
            </a:r>
            <a:endParaRPr sz="3200" dirty="0">
              <a:latin typeface="Calibri"/>
              <a:cs typeface="Calibri"/>
            </a:endParaRPr>
          </a:p>
        </p:txBody>
      </p:sp>
      <p:sp>
        <p:nvSpPr>
          <p:cNvPr id="3" name="object 3"/>
          <p:cNvSpPr txBox="1"/>
          <p:nvPr/>
        </p:nvSpPr>
        <p:spPr>
          <a:xfrm>
            <a:off x="2382149" y="1248409"/>
            <a:ext cx="4381500" cy="695960"/>
          </a:xfrm>
          <a:prstGeom prst="rect">
            <a:avLst/>
          </a:prstGeom>
        </p:spPr>
        <p:txBody>
          <a:bodyPr vert="horz" wrap="square" lIns="0" tIns="12700" rIns="0" bIns="0" rtlCol="0">
            <a:spAutoFit/>
          </a:bodyPr>
          <a:lstStyle/>
          <a:p>
            <a:pPr marL="233045" marR="5080" indent="-220979">
              <a:lnSpc>
                <a:spcPct val="100000"/>
              </a:lnSpc>
              <a:spcBef>
                <a:spcPts val="100"/>
              </a:spcBef>
            </a:pPr>
            <a:r>
              <a:rPr sz="2200" spc="-15" dirty="0">
                <a:solidFill>
                  <a:srgbClr val="396497"/>
                </a:solidFill>
                <a:latin typeface="Calibri"/>
                <a:cs typeface="Calibri"/>
              </a:rPr>
              <a:t>By </a:t>
            </a:r>
            <a:r>
              <a:rPr sz="2200" dirty="0">
                <a:solidFill>
                  <a:srgbClr val="396497"/>
                </a:solidFill>
                <a:latin typeface="Calibri"/>
                <a:cs typeface="Calibri"/>
              </a:rPr>
              <a:t>John </a:t>
            </a:r>
            <a:r>
              <a:rPr sz="2200" spc="-5" dirty="0">
                <a:solidFill>
                  <a:srgbClr val="396497"/>
                </a:solidFill>
                <a:latin typeface="Calibri"/>
                <a:cs typeface="Calibri"/>
              </a:rPr>
              <a:t>L. </a:t>
            </a:r>
            <a:r>
              <a:rPr sz="2200" spc="-10" dirty="0">
                <a:solidFill>
                  <a:srgbClr val="396497"/>
                </a:solidFill>
                <a:latin typeface="Calibri"/>
                <a:cs typeface="Calibri"/>
              </a:rPr>
              <a:t>Esposito, Darrell J. </a:t>
            </a:r>
            <a:r>
              <a:rPr sz="2200" spc="-5" dirty="0">
                <a:solidFill>
                  <a:srgbClr val="396497"/>
                </a:solidFill>
                <a:latin typeface="Calibri"/>
                <a:cs typeface="Calibri"/>
              </a:rPr>
              <a:t>Fasching, </a:t>
            </a:r>
            <a:r>
              <a:rPr sz="2200" spc="-484" dirty="0">
                <a:solidFill>
                  <a:srgbClr val="396497"/>
                </a:solidFill>
                <a:latin typeface="Calibri"/>
                <a:cs typeface="Calibri"/>
              </a:rPr>
              <a:t> </a:t>
            </a:r>
            <a:r>
              <a:rPr sz="2200" spc="-55" dirty="0">
                <a:solidFill>
                  <a:srgbClr val="396497"/>
                </a:solidFill>
                <a:latin typeface="Calibri"/>
                <a:cs typeface="Calibri"/>
              </a:rPr>
              <a:t>Todd</a:t>
            </a:r>
            <a:r>
              <a:rPr sz="2200" spc="-15" dirty="0">
                <a:solidFill>
                  <a:srgbClr val="396497"/>
                </a:solidFill>
                <a:latin typeface="Calibri"/>
                <a:cs typeface="Calibri"/>
              </a:rPr>
              <a:t> </a:t>
            </a:r>
            <a:r>
              <a:rPr sz="2200" spc="-110" dirty="0">
                <a:solidFill>
                  <a:srgbClr val="396497"/>
                </a:solidFill>
                <a:latin typeface="Calibri"/>
                <a:cs typeface="Calibri"/>
              </a:rPr>
              <a:t>T.</a:t>
            </a:r>
            <a:r>
              <a:rPr sz="2200" spc="-10" dirty="0">
                <a:solidFill>
                  <a:srgbClr val="396497"/>
                </a:solidFill>
                <a:latin typeface="Calibri"/>
                <a:cs typeface="Calibri"/>
              </a:rPr>
              <a:t> </a:t>
            </a:r>
            <a:r>
              <a:rPr sz="2200" spc="-5" dirty="0">
                <a:solidFill>
                  <a:srgbClr val="396497"/>
                </a:solidFill>
                <a:latin typeface="Calibri"/>
                <a:cs typeface="Calibri"/>
              </a:rPr>
              <a:t>Lewis, </a:t>
            </a:r>
            <a:r>
              <a:rPr sz="2200" dirty="0">
                <a:solidFill>
                  <a:srgbClr val="396497"/>
                </a:solidFill>
                <a:latin typeface="Calibri"/>
                <a:cs typeface="Calibri"/>
              </a:rPr>
              <a:t>and</a:t>
            </a:r>
            <a:r>
              <a:rPr sz="2200" spc="-15" dirty="0">
                <a:solidFill>
                  <a:srgbClr val="396497"/>
                </a:solidFill>
                <a:latin typeface="Calibri"/>
                <a:cs typeface="Calibri"/>
              </a:rPr>
              <a:t> </a:t>
            </a:r>
            <a:r>
              <a:rPr sz="2200" spc="-20" dirty="0">
                <a:solidFill>
                  <a:srgbClr val="396497"/>
                </a:solidFill>
                <a:latin typeface="Calibri"/>
                <a:cs typeface="Calibri"/>
              </a:rPr>
              <a:t>Peter</a:t>
            </a:r>
            <a:r>
              <a:rPr sz="2200" spc="-5" dirty="0">
                <a:solidFill>
                  <a:srgbClr val="396497"/>
                </a:solidFill>
                <a:latin typeface="Calibri"/>
                <a:cs typeface="Calibri"/>
              </a:rPr>
              <a:t> Feldmeier</a:t>
            </a:r>
            <a:endParaRPr sz="2200">
              <a:latin typeface="Calibri"/>
              <a:cs typeface="Calibri"/>
            </a:endParaRPr>
          </a:p>
        </p:txBody>
      </p:sp>
      <p:pic>
        <p:nvPicPr>
          <p:cNvPr id="4" name="object 4" descr="World Religions Today&#10;"/>
          <p:cNvPicPr/>
          <p:nvPr/>
        </p:nvPicPr>
        <p:blipFill>
          <a:blip r:embed="rId2" cstate="print"/>
          <a:stretch>
            <a:fillRect/>
          </a:stretch>
        </p:blipFill>
        <p:spPr>
          <a:xfrm>
            <a:off x="3014129" y="2179332"/>
            <a:ext cx="3182416" cy="3948542"/>
          </a:xfrm>
          <a:prstGeom prst="rect">
            <a:avLst/>
          </a:prstGeom>
        </p:spPr>
      </p:pic>
      <p:sp>
        <p:nvSpPr>
          <p:cNvPr id="5" name="Title 4"/>
          <p:cNvSpPr>
            <a:spLocks noGrp="1"/>
          </p:cNvSpPr>
          <p:nvPr>
            <p:ph type="title"/>
          </p:nvPr>
        </p:nvSpPr>
        <p:spPr>
          <a:xfrm>
            <a:off x="458099" y="785108"/>
            <a:ext cx="8229600" cy="276999"/>
          </a:xfrm>
        </p:spPr>
        <p:txBody>
          <a:bodyPr/>
          <a:lstStyle/>
          <a:p>
            <a:r>
              <a:rPr lang="en-US" dirty="0" smtClean="0">
                <a:solidFill>
                  <a:schemeClr val="bg1"/>
                </a:solidFill>
              </a:rPr>
              <a:t>1</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Three Muslim girls wear the hijab and read the holy book of Quran. &#10;"/>
          <p:cNvPicPr/>
          <p:nvPr/>
        </p:nvPicPr>
        <p:blipFill>
          <a:blip r:embed="rId2" cstate="print"/>
          <a:stretch>
            <a:fillRect/>
          </a:stretch>
        </p:blipFill>
        <p:spPr>
          <a:xfrm>
            <a:off x="1143000" y="1143000"/>
            <a:ext cx="6858000" cy="4572000"/>
          </a:xfrm>
          <a:prstGeom prst="rect">
            <a:avLst/>
          </a:prstGeom>
        </p:spPr>
      </p:pic>
      <p:sp>
        <p:nvSpPr>
          <p:cNvPr id="5" name="Title 4"/>
          <p:cNvSpPr>
            <a:spLocks noGrp="1"/>
          </p:cNvSpPr>
          <p:nvPr>
            <p:ph type="title"/>
          </p:nvPr>
        </p:nvSpPr>
        <p:spPr>
          <a:xfrm>
            <a:off x="457200" y="830689"/>
            <a:ext cx="8229600" cy="276999"/>
          </a:xfrm>
        </p:spPr>
        <p:txBody>
          <a:bodyPr/>
          <a:lstStyle/>
          <a:p>
            <a:r>
              <a:rPr lang="en-US" dirty="0" smtClean="0">
                <a:solidFill>
                  <a:schemeClr val="bg1"/>
                </a:solidFill>
              </a:rPr>
              <a:t>10</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10</a:t>
            </a:fld>
            <a:endParaRP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A glass mosque lamp has carvings of Quran quotations on it. &#10;"/>
          <p:cNvPicPr/>
          <p:nvPr/>
        </p:nvPicPr>
        <p:blipFill>
          <a:blip r:embed="rId2" cstate="print"/>
          <a:stretch>
            <a:fillRect/>
          </a:stretch>
        </p:blipFill>
        <p:spPr>
          <a:xfrm>
            <a:off x="2670048" y="1143000"/>
            <a:ext cx="3803904" cy="4572000"/>
          </a:xfrm>
          <a:prstGeom prst="rect">
            <a:avLst/>
          </a:prstGeom>
        </p:spPr>
      </p:pic>
      <p:sp>
        <p:nvSpPr>
          <p:cNvPr id="5" name="Title 4"/>
          <p:cNvSpPr>
            <a:spLocks noGrp="1"/>
          </p:cNvSpPr>
          <p:nvPr>
            <p:ph type="title"/>
          </p:nvPr>
        </p:nvSpPr>
        <p:spPr>
          <a:xfrm>
            <a:off x="457200" y="612195"/>
            <a:ext cx="8229600" cy="276999"/>
          </a:xfrm>
        </p:spPr>
        <p:txBody>
          <a:bodyPr/>
          <a:lstStyle/>
          <a:p>
            <a:r>
              <a:rPr lang="en-US" dirty="0" smtClean="0">
                <a:solidFill>
                  <a:schemeClr val="bg1"/>
                </a:solidFill>
              </a:rPr>
              <a:t>11</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11</a:t>
            </a:fld>
            <a:endParaRP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The blue mosque has blue domes and designs of blue and light brown on the walls. &#10;"/>
          <p:cNvPicPr/>
          <p:nvPr/>
        </p:nvPicPr>
        <p:blipFill>
          <a:blip r:embed="rId2" cstate="print"/>
          <a:stretch>
            <a:fillRect/>
          </a:stretch>
        </p:blipFill>
        <p:spPr>
          <a:xfrm>
            <a:off x="1671066" y="1143000"/>
            <a:ext cx="5801868" cy="4572000"/>
          </a:xfrm>
          <a:prstGeom prst="rect">
            <a:avLst/>
          </a:prstGeom>
        </p:spPr>
      </p:pic>
      <p:sp>
        <p:nvSpPr>
          <p:cNvPr id="5" name="Title 4"/>
          <p:cNvSpPr>
            <a:spLocks noGrp="1"/>
          </p:cNvSpPr>
          <p:nvPr>
            <p:ph type="title"/>
          </p:nvPr>
        </p:nvSpPr>
        <p:spPr>
          <a:xfrm>
            <a:off x="457200" y="762000"/>
            <a:ext cx="8229600" cy="276999"/>
          </a:xfrm>
        </p:spPr>
        <p:txBody>
          <a:bodyPr/>
          <a:lstStyle/>
          <a:p>
            <a:r>
              <a:rPr lang="en-US" dirty="0" smtClean="0">
                <a:solidFill>
                  <a:schemeClr val="bg1"/>
                </a:solidFill>
              </a:rPr>
              <a:t>12</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12</a:t>
            </a:fld>
            <a:endParaRP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Muslim men kneel and pray and cover their faces with both their palms. &#10;"/>
          <p:cNvPicPr/>
          <p:nvPr/>
        </p:nvPicPr>
        <p:blipFill>
          <a:blip r:embed="rId2" cstate="print"/>
          <a:stretch>
            <a:fillRect/>
          </a:stretch>
        </p:blipFill>
        <p:spPr>
          <a:xfrm>
            <a:off x="1156715" y="1143000"/>
            <a:ext cx="6830568" cy="4572000"/>
          </a:xfrm>
          <a:prstGeom prst="rect">
            <a:avLst/>
          </a:prstGeom>
        </p:spPr>
      </p:pic>
      <p:sp>
        <p:nvSpPr>
          <p:cNvPr id="5" name="Title 4"/>
          <p:cNvSpPr>
            <a:spLocks noGrp="1"/>
          </p:cNvSpPr>
          <p:nvPr>
            <p:ph type="title"/>
          </p:nvPr>
        </p:nvSpPr>
        <p:spPr>
          <a:xfrm>
            <a:off x="457199" y="591751"/>
            <a:ext cx="8229600" cy="276999"/>
          </a:xfrm>
        </p:spPr>
        <p:txBody>
          <a:bodyPr/>
          <a:lstStyle/>
          <a:p>
            <a:r>
              <a:rPr lang="en-US" dirty="0" smtClean="0">
                <a:solidFill>
                  <a:schemeClr val="bg1"/>
                </a:solidFill>
              </a:rPr>
              <a:t>13</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13</a:t>
            </a:fld>
            <a:endParaRP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From a window at the top of the mosque, a muezzin holds both his palms behind his ears and calls out. &#10;"/>
          <p:cNvPicPr/>
          <p:nvPr/>
        </p:nvPicPr>
        <p:blipFill>
          <a:blip r:embed="rId2" cstate="print"/>
          <a:stretch>
            <a:fillRect/>
          </a:stretch>
        </p:blipFill>
        <p:spPr>
          <a:xfrm>
            <a:off x="3058667" y="1143000"/>
            <a:ext cx="3026664" cy="4572000"/>
          </a:xfrm>
          <a:prstGeom prst="rect">
            <a:avLst/>
          </a:prstGeom>
        </p:spPr>
      </p:pic>
      <p:sp>
        <p:nvSpPr>
          <p:cNvPr id="5" name="Title 4"/>
          <p:cNvSpPr>
            <a:spLocks noGrp="1"/>
          </p:cNvSpPr>
          <p:nvPr>
            <p:ph type="title"/>
          </p:nvPr>
        </p:nvSpPr>
        <p:spPr>
          <a:xfrm>
            <a:off x="457199" y="685800"/>
            <a:ext cx="8229600" cy="276999"/>
          </a:xfrm>
        </p:spPr>
        <p:txBody>
          <a:bodyPr/>
          <a:lstStyle/>
          <a:p>
            <a:r>
              <a:rPr lang="en-US" dirty="0" smtClean="0">
                <a:solidFill>
                  <a:schemeClr val="bg1"/>
                </a:solidFill>
              </a:rPr>
              <a:t>14</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14</a:t>
            </a:fld>
            <a:endParaRP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Muslim men and women sit around a table that has food on it. They pray with their joined palms in front of their faces. &#10;"/>
          <p:cNvPicPr/>
          <p:nvPr/>
        </p:nvPicPr>
        <p:blipFill>
          <a:blip r:embed="rId2" cstate="print"/>
          <a:stretch>
            <a:fillRect/>
          </a:stretch>
        </p:blipFill>
        <p:spPr>
          <a:xfrm>
            <a:off x="1019555" y="1143000"/>
            <a:ext cx="7104888" cy="4572000"/>
          </a:xfrm>
          <a:prstGeom prst="rect">
            <a:avLst/>
          </a:prstGeom>
        </p:spPr>
      </p:pic>
      <p:sp>
        <p:nvSpPr>
          <p:cNvPr id="5" name="Title 4"/>
          <p:cNvSpPr>
            <a:spLocks noGrp="1"/>
          </p:cNvSpPr>
          <p:nvPr>
            <p:ph type="title"/>
          </p:nvPr>
        </p:nvSpPr>
        <p:spPr>
          <a:xfrm>
            <a:off x="457199" y="601044"/>
            <a:ext cx="8229600" cy="276999"/>
          </a:xfrm>
        </p:spPr>
        <p:txBody>
          <a:bodyPr/>
          <a:lstStyle/>
          <a:p>
            <a:r>
              <a:rPr lang="en-US" dirty="0" smtClean="0">
                <a:solidFill>
                  <a:schemeClr val="bg1"/>
                </a:solidFill>
              </a:rPr>
              <a:t>15</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15</a:t>
            </a:fld>
            <a:endParaRP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The mosque of Mecca is thickly crowded with pilgrims from all over the world. &#10;"/>
          <p:cNvPicPr/>
          <p:nvPr/>
        </p:nvPicPr>
        <p:blipFill>
          <a:blip r:embed="rId2" cstate="print"/>
          <a:stretch>
            <a:fillRect/>
          </a:stretch>
        </p:blipFill>
        <p:spPr>
          <a:xfrm>
            <a:off x="2704338" y="1143000"/>
            <a:ext cx="3735324" cy="4572000"/>
          </a:xfrm>
          <a:prstGeom prst="rect">
            <a:avLst/>
          </a:prstGeom>
        </p:spPr>
      </p:pic>
      <p:sp>
        <p:nvSpPr>
          <p:cNvPr id="5" name="Title 4"/>
          <p:cNvSpPr>
            <a:spLocks noGrp="1"/>
          </p:cNvSpPr>
          <p:nvPr>
            <p:ph type="title"/>
          </p:nvPr>
        </p:nvSpPr>
        <p:spPr>
          <a:xfrm>
            <a:off x="457200" y="762000"/>
            <a:ext cx="8229600" cy="276999"/>
          </a:xfrm>
        </p:spPr>
        <p:txBody>
          <a:bodyPr/>
          <a:lstStyle/>
          <a:p>
            <a:r>
              <a:rPr lang="en-US" dirty="0" smtClean="0">
                <a:solidFill>
                  <a:schemeClr val="bg1"/>
                </a:solidFill>
              </a:rPr>
              <a:t>16</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16</a:t>
            </a:fld>
            <a:endParaRP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Pilgrims stand around the Kaaba or cube in the mosque at Mecca. &#10;"/>
          <p:cNvPicPr/>
          <p:nvPr/>
        </p:nvPicPr>
        <p:blipFill>
          <a:blip r:embed="rId2" cstate="print"/>
          <a:stretch>
            <a:fillRect/>
          </a:stretch>
        </p:blipFill>
        <p:spPr>
          <a:xfrm>
            <a:off x="1140714" y="1143000"/>
            <a:ext cx="6862572" cy="4572000"/>
          </a:xfrm>
          <a:prstGeom prst="rect">
            <a:avLst/>
          </a:prstGeom>
        </p:spPr>
      </p:pic>
      <p:sp>
        <p:nvSpPr>
          <p:cNvPr id="5" name="Title 4"/>
          <p:cNvSpPr>
            <a:spLocks noGrp="1"/>
          </p:cNvSpPr>
          <p:nvPr>
            <p:ph type="title"/>
          </p:nvPr>
        </p:nvSpPr>
        <p:spPr>
          <a:xfrm>
            <a:off x="457200" y="830689"/>
            <a:ext cx="8229600" cy="276999"/>
          </a:xfrm>
        </p:spPr>
        <p:txBody>
          <a:bodyPr/>
          <a:lstStyle/>
          <a:p>
            <a:r>
              <a:rPr lang="en-US" dirty="0" smtClean="0">
                <a:solidFill>
                  <a:schemeClr val="bg1"/>
                </a:solidFill>
              </a:rPr>
              <a:t>17</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17</a:t>
            </a:fld>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The face of a house has illustration such as mosques, the Kaaba, leaves, dot designs, and other Arabic word inscriptions. &#10;"/>
          <p:cNvPicPr/>
          <p:nvPr/>
        </p:nvPicPr>
        <p:blipFill>
          <a:blip r:embed="rId2" cstate="print"/>
          <a:stretch>
            <a:fillRect/>
          </a:stretch>
        </p:blipFill>
        <p:spPr>
          <a:xfrm>
            <a:off x="1143000" y="1143000"/>
            <a:ext cx="6858000" cy="4572000"/>
          </a:xfrm>
          <a:prstGeom prst="rect">
            <a:avLst/>
          </a:prstGeom>
        </p:spPr>
      </p:pic>
      <p:sp>
        <p:nvSpPr>
          <p:cNvPr id="5" name="Title 4"/>
          <p:cNvSpPr>
            <a:spLocks noGrp="1"/>
          </p:cNvSpPr>
          <p:nvPr>
            <p:ph type="title"/>
          </p:nvPr>
        </p:nvSpPr>
        <p:spPr>
          <a:xfrm>
            <a:off x="457200" y="864142"/>
            <a:ext cx="8229600" cy="276999"/>
          </a:xfrm>
        </p:spPr>
        <p:txBody>
          <a:bodyPr/>
          <a:lstStyle/>
          <a:p>
            <a:r>
              <a:rPr lang="en-US" dirty="0" smtClean="0">
                <a:solidFill>
                  <a:schemeClr val="bg1"/>
                </a:solidFill>
              </a:rPr>
              <a:t>18</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18</a:t>
            </a:fld>
            <a:endParaRP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Sufi mystics perform a rotating dance in which their robes fly up like a circle. &#10;"/>
          <p:cNvPicPr/>
          <p:nvPr/>
        </p:nvPicPr>
        <p:blipFill>
          <a:blip r:embed="rId2" cstate="print"/>
          <a:stretch>
            <a:fillRect/>
          </a:stretch>
        </p:blipFill>
        <p:spPr>
          <a:xfrm>
            <a:off x="1143000" y="1143000"/>
            <a:ext cx="6858000" cy="4572000"/>
          </a:xfrm>
          <a:prstGeom prst="rect">
            <a:avLst/>
          </a:prstGeom>
        </p:spPr>
      </p:pic>
      <p:sp>
        <p:nvSpPr>
          <p:cNvPr id="5" name="Title 4"/>
          <p:cNvSpPr>
            <a:spLocks noGrp="1"/>
          </p:cNvSpPr>
          <p:nvPr>
            <p:ph type="title"/>
          </p:nvPr>
        </p:nvSpPr>
        <p:spPr>
          <a:xfrm>
            <a:off x="457200" y="762000"/>
            <a:ext cx="8229600" cy="276999"/>
          </a:xfrm>
        </p:spPr>
        <p:txBody>
          <a:bodyPr/>
          <a:lstStyle/>
          <a:p>
            <a:r>
              <a:rPr lang="en-US" dirty="0" smtClean="0">
                <a:solidFill>
                  <a:schemeClr val="bg1"/>
                </a:solidFill>
              </a:rPr>
              <a:t>19</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19</a:t>
            </a:fld>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prstGeom prst="rect">
            <a:avLst/>
          </a:prstGeom>
        </p:spPr>
        <p:txBody>
          <a:bodyPr vert="horz" wrap="square" lIns="0" tIns="12700" rIns="0" bIns="0" rtlCol="0">
            <a:spAutoFit/>
          </a:bodyPr>
          <a:lstStyle/>
          <a:p>
            <a:pPr marL="177800" marR="5080" indent="-165735">
              <a:lnSpc>
                <a:spcPct val="100000"/>
              </a:lnSpc>
              <a:spcBef>
                <a:spcPts val="100"/>
              </a:spcBef>
            </a:pPr>
            <a:r>
              <a:rPr dirty="0"/>
              <a:t>Islam:</a:t>
            </a:r>
            <a:r>
              <a:rPr spc="-20" dirty="0"/>
              <a:t> </a:t>
            </a:r>
            <a:r>
              <a:rPr spc="-5" dirty="0"/>
              <a:t>The</a:t>
            </a:r>
            <a:r>
              <a:rPr spc="-25" dirty="0"/>
              <a:t> </a:t>
            </a:r>
            <a:r>
              <a:rPr spc="-20" dirty="0"/>
              <a:t>Many Faces</a:t>
            </a:r>
            <a:r>
              <a:rPr spc="-25" dirty="0"/>
              <a:t> </a:t>
            </a:r>
            <a:r>
              <a:rPr spc="-5" dirty="0"/>
              <a:t>of </a:t>
            </a:r>
            <a:r>
              <a:rPr spc="-800" dirty="0"/>
              <a:t> </a:t>
            </a:r>
            <a:r>
              <a:rPr spc="-5" dirty="0"/>
              <a:t>The</a:t>
            </a:r>
            <a:r>
              <a:rPr spc="-35" dirty="0"/>
              <a:t> </a:t>
            </a:r>
            <a:r>
              <a:rPr dirty="0"/>
              <a:t>Muslim</a:t>
            </a:r>
            <a:r>
              <a:rPr spc="-30" dirty="0"/>
              <a:t> </a:t>
            </a:r>
            <a:r>
              <a:rPr spc="-5" dirty="0"/>
              <a:t>Experience</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a:t>
            </a:fld>
            <a:endParaRPr dirty="0"/>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10" dirty="0"/>
              <a:t>Chapter</a:t>
            </a:r>
            <a:r>
              <a:rPr spc="-90" dirty="0"/>
              <a:t> </a:t>
            </a:r>
            <a:r>
              <a:rPr dirty="0"/>
              <a:t>05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Adherents of the Sufi Naqshbandi order stand on the ground and hold hands.&#10;"/>
          <p:cNvPicPr/>
          <p:nvPr/>
        </p:nvPicPr>
        <p:blipFill>
          <a:blip r:embed="rId2" cstate="print"/>
          <a:stretch>
            <a:fillRect/>
          </a:stretch>
        </p:blipFill>
        <p:spPr>
          <a:xfrm>
            <a:off x="2631185" y="1143000"/>
            <a:ext cx="3881628" cy="4572000"/>
          </a:xfrm>
          <a:prstGeom prst="rect">
            <a:avLst/>
          </a:prstGeom>
        </p:spPr>
      </p:pic>
      <p:sp>
        <p:nvSpPr>
          <p:cNvPr id="5" name="Title 4"/>
          <p:cNvSpPr>
            <a:spLocks noGrp="1"/>
          </p:cNvSpPr>
          <p:nvPr>
            <p:ph type="title"/>
          </p:nvPr>
        </p:nvSpPr>
        <p:spPr>
          <a:xfrm>
            <a:off x="457199" y="591751"/>
            <a:ext cx="8229600" cy="276999"/>
          </a:xfrm>
        </p:spPr>
        <p:txBody>
          <a:bodyPr/>
          <a:lstStyle/>
          <a:p>
            <a:r>
              <a:rPr lang="en-US" dirty="0" smtClean="0">
                <a:solidFill>
                  <a:schemeClr val="bg1"/>
                </a:solidFill>
              </a:rPr>
              <a:t>20</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20</a:t>
            </a:fld>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The wall has intricate designs in the colors of blue, white, yellow, green, and light brown. &#10;"/>
          <p:cNvPicPr/>
          <p:nvPr/>
        </p:nvPicPr>
        <p:blipFill>
          <a:blip r:embed="rId2" cstate="print"/>
          <a:stretch>
            <a:fillRect/>
          </a:stretch>
        </p:blipFill>
        <p:spPr>
          <a:xfrm>
            <a:off x="1143000" y="1143000"/>
            <a:ext cx="6858000" cy="4572000"/>
          </a:xfrm>
          <a:prstGeom prst="rect">
            <a:avLst/>
          </a:prstGeom>
        </p:spPr>
      </p:pic>
      <p:sp>
        <p:nvSpPr>
          <p:cNvPr id="5" name="Title 4"/>
          <p:cNvSpPr>
            <a:spLocks noGrp="1"/>
          </p:cNvSpPr>
          <p:nvPr>
            <p:ph type="title"/>
          </p:nvPr>
        </p:nvSpPr>
        <p:spPr>
          <a:xfrm>
            <a:off x="457200" y="591751"/>
            <a:ext cx="8229600" cy="276999"/>
          </a:xfrm>
        </p:spPr>
        <p:txBody>
          <a:bodyPr/>
          <a:lstStyle/>
          <a:p>
            <a:r>
              <a:rPr lang="en-US" dirty="0" smtClean="0">
                <a:solidFill>
                  <a:schemeClr val="bg1"/>
                </a:solidFill>
              </a:rPr>
              <a:t>21</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21</a:t>
            </a:fld>
            <a:endParaRP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A photograph of the Taj Mahal.&#10;"/>
          <p:cNvPicPr/>
          <p:nvPr/>
        </p:nvPicPr>
        <p:blipFill>
          <a:blip r:embed="rId2" cstate="print"/>
          <a:stretch>
            <a:fillRect/>
          </a:stretch>
        </p:blipFill>
        <p:spPr>
          <a:xfrm>
            <a:off x="3047238" y="1143000"/>
            <a:ext cx="3049524" cy="4572000"/>
          </a:xfrm>
          <a:prstGeom prst="rect">
            <a:avLst/>
          </a:prstGeom>
        </p:spPr>
      </p:pic>
      <p:sp>
        <p:nvSpPr>
          <p:cNvPr id="5" name="Title 4"/>
          <p:cNvSpPr>
            <a:spLocks noGrp="1"/>
          </p:cNvSpPr>
          <p:nvPr>
            <p:ph type="title"/>
          </p:nvPr>
        </p:nvSpPr>
        <p:spPr>
          <a:xfrm>
            <a:off x="457200" y="609600"/>
            <a:ext cx="8229600" cy="276999"/>
          </a:xfrm>
        </p:spPr>
        <p:txBody>
          <a:bodyPr/>
          <a:lstStyle/>
          <a:p>
            <a:r>
              <a:rPr lang="en-US" dirty="0" smtClean="0">
                <a:solidFill>
                  <a:schemeClr val="bg1"/>
                </a:solidFill>
              </a:rPr>
              <a:t>22</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22</a:t>
            </a:fld>
            <a:endParaRP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The courtyard of the Lions has many pillars and intricate designs at the top of the pillars. &#10;"/>
          <p:cNvPicPr/>
          <p:nvPr/>
        </p:nvPicPr>
        <p:blipFill>
          <a:blip r:embed="rId2" cstate="print"/>
          <a:stretch>
            <a:fillRect/>
          </a:stretch>
        </p:blipFill>
        <p:spPr>
          <a:xfrm>
            <a:off x="1078991" y="1143000"/>
            <a:ext cx="6986016" cy="4572000"/>
          </a:xfrm>
          <a:prstGeom prst="rect">
            <a:avLst/>
          </a:prstGeom>
        </p:spPr>
      </p:pic>
      <p:sp>
        <p:nvSpPr>
          <p:cNvPr id="5" name="Title 4"/>
          <p:cNvSpPr>
            <a:spLocks noGrp="1"/>
          </p:cNvSpPr>
          <p:nvPr>
            <p:ph type="title"/>
          </p:nvPr>
        </p:nvSpPr>
        <p:spPr>
          <a:xfrm>
            <a:off x="457199" y="591751"/>
            <a:ext cx="8229600" cy="276999"/>
          </a:xfrm>
        </p:spPr>
        <p:txBody>
          <a:bodyPr/>
          <a:lstStyle/>
          <a:p>
            <a:r>
              <a:rPr lang="en-US" dirty="0" smtClean="0">
                <a:solidFill>
                  <a:schemeClr val="bg1"/>
                </a:solidFill>
              </a:rPr>
              <a:t>23</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23</a:t>
            </a:fld>
            <a:endParaRP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In a flower shape, at the center is a hexagon. It is surrounded on all sides by a group of triangles. The outer border of the triangles are surrounded by two circles. The petals of the flower shape are like thin triangles that overlap each other. At the top is two eye shapes. Each eye is made up of two concentric circles with a semicircle on the top. &#10;"/>
          <p:cNvPicPr/>
          <p:nvPr/>
        </p:nvPicPr>
        <p:blipFill>
          <a:blip r:embed="rId2" cstate="print"/>
          <a:stretch>
            <a:fillRect/>
          </a:stretch>
        </p:blipFill>
        <p:spPr>
          <a:xfrm>
            <a:off x="3017520" y="1143000"/>
            <a:ext cx="3108960" cy="4572000"/>
          </a:xfrm>
          <a:prstGeom prst="rect">
            <a:avLst/>
          </a:prstGeom>
        </p:spPr>
      </p:pic>
      <p:sp>
        <p:nvSpPr>
          <p:cNvPr id="5" name="Title 4"/>
          <p:cNvSpPr>
            <a:spLocks noGrp="1"/>
          </p:cNvSpPr>
          <p:nvPr>
            <p:ph type="title"/>
          </p:nvPr>
        </p:nvSpPr>
        <p:spPr>
          <a:xfrm>
            <a:off x="457200" y="609600"/>
            <a:ext cx="8229600" cy="276999"/>
          </a:xfrm>
        </p:spPr>
        <p:txBody>
          <a:bodyPr/>
          <a:lstStyle/>
          <a:p>
            <a:r>
              <a:rPr lang="en-US" dirty="0" smtClean="0">
                <a:solidFill>
                  <a:schemeClr val="bg1"/>
                </a:solidFill>
              </a:rPr>
              <a:t>24</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24</a:t>
            </a:fld>
            <a:endParaRP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The Dome of the rock has a floor at the bottom with a circular golden dome at the top. &#10;"/>
          <p:cNvPicPr/>
          <p:nvPr/>
        </p:nvPicPr>
        <p:blipFill>
          <a:blip r:embed="rId2" cstate="print"/>
          <a:stretch>
            <a:fillRect/>
          </a:stretch>
        </p:blipFill>
        <p:spPr>
          <a:xfrm>
            <a:off x="1156715" y="1143000"/>
            <a:ext cx="6830568" cy="4572000"/>
          </a:xfrm>
          <a:prstGeom prst="rect">
            <a:avLst/>
          </a:prstGeom>
        </p:spPr>
      </p:pic>
      <p:sp>
        <p:nvSpPr>
          <p:cNvPr id="5" name="Title 4"/>
          <p:cNvSpPr>
            <a:spLocks noGrp="1"/>
          </p:cNvSpPr>
          <p:nvPr>
            <p:ph type="title"/>
          </p:nvPr>
        </p:nvSpPr>
        <p:spPr>
          <a:xfrm>
            <a:off x="457199" y="762000"/>
            <a:ext cx="8229600" cy="276999"/>
          </a:xfrm>
        </p:spPr>
        <p:txBody>
          <a:bodyPr/>
          <a:lstStyle/>
          <a:p>
            <a:r>
              <a:rPr lang="en-US" dirty="0" smtClean="0">
                <a:solidFill>
                  <a:schemeClr val="bg1"/>
                </a:solidFill>
              </a:rPr>
              <a:t>25</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25</a:t>
            </a:fld>
            <a:endParaRP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A woman gives out loaves of bread to men who stand at a counter. &#10;"/>
          <p:cNvPicPr/>
          <p:nvPr/>
        </p:nvPicPr>
        <p:blipFill>
          <a:blip r:embed="rId2" cstate="print"/>
          <a:stretch>
            <a:fillRect/>
          </a:stretch>
        </p:blipFill>
        <p:spPr>
          <a:xfrm>
            <a:off x="1604772" y="1143000"/>
            <a:ext cx="5934456" cy="4572000"/>
          </a:xfrm>
          <a:prstGeom prst="rect">
            <a:avLst/>
          </a:prstGeom>
        </p:spPr>
      </p:pic>
      <p:sp>
        <p:nvSpPr>
          <p:cNvPr id="5" name="Title 4"/>
          <p:cNvSpPr>
            <a:spLocks noGrp="1"/>
          </p:cNvSpPr>
          <p:nvPr>
            <p:ph type="title"/>
          </p:nvPr>
        </p:nvSpPr>
        <p:spPr>
          <a:xfrm>
            <a:off x="457200" y="591751"/>
            <a:ext cx="8229600" cy="276999"/>
          </a:xfrm>
        </p:spPr>
        <p:txBody>
          <a:bodyPr/>
          <a:lstStyle/>
          <a:p>
            <a:r>
              <a:rPr lang="en-US" dirty="0" smtClean="0">
                <a:solidFill>
                  <a:schemeClr val="bg1"/>
                </a:solidFill>
              </a:rPr>
              <a:t>26</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26</a:t>
            </a:fld>
            <a:endParaRP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Men sit around a mosque. The roof is shaped like inverted V like the houses in Beijing. &#10;"/>
          <p:cNvPicPr/>
          <p:nvPr/>
        </p:nvPicPr>
        <p:blipFill>
          <a:blip r:embed="rId2" cstate="print"/>
          <a:stretch>
            <a:fillRect/>
          </a:stretch>
        </p:blipFill>
        <p:spPr>
          <a:xfrm>
            <a:off x="2953511" y="1143000"/>
            <a:ext cx="3236976" cy="4572000"/>
          </a:xfrm>
          <a:prstGeom prst="rect">
            <a:avLst/>
          </a:prstGeom>
        </p:spPr>
      </p:pic>
      <p:sp>
        <p:nvSpPr>
          <p:cNvPr id="5" name="Title 4"/>
          <p:cNvSpPr>
            <a:spLocks noGrp="1"/>
          </p:cNvSpPr>
          <p:nvPr>
            <p:ph type="title"/>
          </p:nvPr>
        </p:nvSpPr>
        <p:spPr>
          <a:xfrm>
            <a:off x="457199" y="762000"/>
            <a:ext cx="8229600" cy="276999"/>
          </a:xfrm>
        </p:spPr>
        <p:txBody>
          <a:bodyPr/>
          <a:lstStyle/>
          <a:p>
            <a:r>
              <a:rPr lang="en-US" dirty="0" smtClean="0">
                <a:solidFill>
                  <a:schemeClr val="bg1"/>
                </a:solidFill>
              </a:rPr>
              <a:t>27</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27</a:t>
            </a:fld>
            <a:endParaRP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A woman wears a hijab and holds two signs. One reads Islamophobie not equal to Liberty. A palm sign has the text hands off. Another sign reads Fight against racism and Islamophobia, defend civil liberties. Another woman near her holds a sign that reads Liberte Egalite Fraternite Sororite hash tag wear what you want. &#10;"/>
          <p:cNvPicPr/>
          <p:nvPr/>
        </p:nvPicPr>
        <p:blipFill>
          <a:blip r:embed="rId2" cstate="print"/>
          <a:stretch>
            <a:fillRect/>
          </a:stretch>
        </p:blipFill>
        <p:spPr>
          <a:xfrm>
            <a:off x="1188720" y="1143000"/>
            <a:ext cx="6766560" cy="4572000"/>
          </a:xfrm>
          <a:prstGeom prst="rect">
            <a:avLst/>
          </a:prstGeom>
        </p:spPr>
      </p:pic>
      <p:sp>
        <p:nvSpPr>
          <p:cNvPr id="5" name="Title 4"/>
          <p:cNvSpPr>
            <a:spLocks noGrp="1"/>
          </p:cNvSpPr>
          <p:nvPr>
            <p:ph type="title"/>
          </p:nvPr>
        </p:nvSpPr>
        <p:spPr>
          <a:xfrm>
            <a:off x="457200" y="685800"/>
            <a:ext cx="8229600" cy="276999"/>
          </a:xfrm>
        </p:spPr>
        <p:txBody>
          <a:bodyPr/>
          <a:lstStyle/>
          <a:p>
            <a:r>
              <a:rPr lang="en-US" dirty="0" smtClean="0">
                <a:solidFill>
                  <a:schemeClr val="bg1"/>
                </a:solidFill>
              </a:rPr>
              <a:t>28</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28</a:t>
            </a:fld>
            <a:endParaRP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Muslim women stand in a crowd. Muslim men stand and bend down and pray. &#10;"/>
          <p:cNvPicPr/>
          <p:nvPr/>
        </p:nvPicPr>
        <p:blipFill>
          <a:blip r:embed="rId2" cstate="print"/>
          <a:stretch>
            <a:fillRect/>
          </a:stretch>
        </p:blipFill>
        <p:spPr>
          <a:xfrm>
            <a:off x="761238" y="2228850"/>
            <a:ext cx="7621524" cy="2395728"/>
          </a:xfrm>
          <a:prstGeom prst="rect">
            <a:avLst/>
          </a:prstGeom>
        </p:spPr>
      </p:pic>
      <p:sp>
        <p:nvSpPr>
          <p:cNvPr id="5" name="Title 4"/>
          <p:cNvSpPr>
            <a:spLocks noGrp="1"/>
          </p:cNvSpPr>
          <p:nvPr>
            <p:ph type="title"/>
          </p:nvPr>
        </p:nvSpPr>
        <p:spPr>
          <a:xfrm>
            <a:off x="381000" y="842381"/>
            <a:ext cx="8229600" cy="276999"/>
          </a:xfrm>
        </p:spPr>
        <p:txBody>
          <a:bodyPr/>
          <a:lstStyle/>
          <a:p>
            <a:r>
              <a:rPr lang="en-US" dirty="0" smtClean="0">
                <a:solidFill>
                  <a:schemeClr val="bg1"/>
                </a:solidFill>
              </a:rPr>
              <a:t>29</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29</a:t>
            </a:fld>
            <a:endParaRP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On the map, the Muslim percentage of the state population is marked. 86 to 100 percent: Senegal, Mauritania, Senegal, Gamma, Western Sahara, Algeria, Niger, Libya, Egypt, Somalia in Africa; Turkey, Syria, Iraq, Jordan, Kuwait, Saudi Arabia, Qatar, U A E, Oman, Yemen, Iran, Afghanistan, Pakistan, Uzbekistan, Tajikistan near the Gulf. 66 to 85 percent: Guinea, Mali, and Sudan in Africa; Albania in Europe; Azerbaijan, Daghestan, Turkmenistan, Kyrgyzstan near the Gulf; Bangladesh and Indonesia in Southeast Asia. 36 to 65 percent: Sierra Leone, Burkina Faso, Nigeria, and Chad in Africa; Bosnia and Herzegovina in Europe; Kazakhstan, Sinkiang, and a small part in Russia; Malaysia and Brunei in Southeast Asia. 16 to 35: Liberia, Ivory Coast, Togo, Benin, Cameroon, Eritrea, Ethiopia, Tanzania, and Malawi in Africa; Macedonia in Europe. 5 to 15 percent: Ghana, Central African Republic, South Sudan, Uganda, Kenya, Mozambique in Africa; Serbia and Georgia in Europe; South and West India; Nepal; southwest China; northwest China in Asia. &#10;" title="Map 5.1 The Muslim world."/>
          <p:cNvPicPr/>
          <p:nvPr/>
        </p:nvPicPr>
        <p:blipFill>
          <a:blip r:embed="rId2" cstate="print"/>
          <a:stretch>
            <a:fillRect/>
          </a:stretch>
        </p:blipFill>
        <p:spPr>
          <a:xfrm>
            <a:off x="1661922" y="660400"/>
            <a:ext cx="5820156" cy="4572000"/>
          </a:xfrm>
          <a:prstGeom prst="rect">
            <a:avLst/>
          </a:prstGeom>
        </p:spPr>
      </p:pic>
      <p:sp>
        <p:nvSpPr>
          <p:cNvPr id="3" name="object 3"/>
          <p:cNvSpPr txBox="1"/>
          <p:nvPr/>
        </p:nvSpPr>
        <p:spPr>
          <a:xfrm>
            <a:off x="215900" y="5788659"/>
            <a:ext cx="1922780" cy="223520"/>
          </a:xfrm>
          <a:prstGeom prst="rect">
            <a:avLst/>
          </a:prstGeom>
        </p:spPr>
        <p:txBody>
          <a:bodyPr vert="horz" wrap="square" lIns="0" tIns="12700" rIns="0" bIns="0" rtlCol="0">
            <a:spAutoFit/>
          </a:bodyPr>
          <a:lstStyle/>
          <a:p>
            <a:pPr marL="12700">
              <a:lnSpc>
                <a:spcPct val="100000"/>
              </a:lnSpc>
              <a:spcBef>
                <a:spcPts val="100"/>
              </a:spcBef>
            </a:pPr>
            <a:r>
              <a:rPr sz="1300" b="1" spc="-5" dirty="0">
                <a:solidFill>
                  <a:srgbClr val="231F20"/>
                </a:solidFill>
                <a:latin typeface="Calibri"/>
                <a:cs typeface="Calibri"/>
              </a:rPr>
              <a:t>Map</a:t>
            </a:r>
            <a:r>
              <a:rPr sz="1300" b="1" spc="-20" dirty="0">
                <a:solidFill>
                  <a:srgbClr val="231F20"/>
                </a:solidFill>
                <a:latin typeface="Calibri"/>
                <a:cs typeface="Calibri"/>
              </a:rPr>
              <a:t> </a:t>
            </a:r>
            <a:r>
              <a:rPr sz="1300" b="1" spc="-5" dirty="0">
                <a:solidFill>
                  <a:srgbClr val="231F20"/>
                </a:solidFill>
                <a:latin typeface="Calibri"/>
                <a:cs typeface="Calibri"/>
              </a:rPr>
              <a:t>5.1</a:t>
            </a:r>
            <a:r>
              <a:rPr sz="1300" spc="-5" dirty="0">
                <a:solidFill>
                  <a:srgbClr val="231F20"/>
                </a:solidFill>
                <a:latin typeface="Calibri"/>
                <a:cs typeface="Calibri"/>
              </a:rPr>
              <a:t> The</a:t>
            </a:r>
            <a:r>
              <a:rPr sz="1300" spc="-15" dirty="0">
                <a:solidFill>
                  <a:srgbClr val="231F20"/>
                </a:solidFill>
                <a:latin typeface="Calibri"/>
                <a:cs typeface="Calibri"/>
              </a:rPr>
              <a:t> </a:t>
            </a:r>
            <a:r>
              <a:rPr sz="1300" dirty="0">
                <a:solidFill>
                  <a:srgbClr val="231F20"/>
                </a:solidFill>
                <a:latin typeface="Calibri"/>
                <a:cs typeface="Calibri"/>
              </a:rPr>
              <a:t>Muslim</a:t>
            </a:r>
            <a:r>
              <a:rPr sz="1300" spc="-10" dirty="0">
                <a:solidFill>
                  <a:srgbClr val="231F20"/>
                </a:solidFill>
                <a:latin typeface="Calibri"/>
                <a:cs typeface="Calibri"/>
              </a:rPr>
              <a:t> world.</a:t>
            </a:r>
            <a:endParaRPr sz="1300" dirty="0">
              <a:latin typeface="Calibri"/>
              <a:cs typeface="Calibri"/>
            </a:endParaRPr>
          </a:p>
        </p:txBody>
      </p:sp>
      <p:sp>
        <p:nvSpPr>
          <p:cNvPr id="6" name="Title 5"/>
          <p:cNvSpPr>
            <a:spLocks noGrp="1"/>
          </p:cNvSpPr>
          <p:nvPr>
            <p:ph type="title"/>
          </p:nvPr>
        </p:nvSpPr>
        <p:spPr>
          <a:xfrm>
            <a:off x="457200" y="838200"/>
            <a:ext cx="8229600" cy="276999"/>
          </a:xfrm>
        </p:spPr>
        <p:txBody>
          <a:bodyPr/>
          <a:lstStyle/>
          <a:p>
            <a:r>
              <a:rPr lang="en-US" dirty="0" smtClean="0">
                <a:solidFill>
                  <a:schemeClr val="bg1"/>
                </a:solidFill>
              </a:rPr>
              <a:t>3</a:t>
            </a:r>
            <a:endParaRPr lang="en-US" dirty="0">
              <a:solidFill>
                <a:schemeClr val="bg1"/>
              </a:solidFill>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a:t>
            </a:fld>
            <a:endParaRP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Elijah Muhammad looks in front. &#10;"/>
          <p:cNvPicPr/>
          <p:nvPr/>
        </p:nvPicPr>
        <p:blipFill>
          <a:blip r:embed="rId2" cstate="print"/>
          <a:stretch>
            <a:fillRect/>
          </a:stretch>
        </p:blipFill>
        <p:spPr>
          <a:xfrm>
            <a:off x="3076955" y="1143000"/>
            <a:ext cx="2990088" cy="4572000"/>
          </a:xfrm>
          <a:prstGeom prst="rect">
            <a:avLst/>
          </a:prstGeom>
        </p:spPr>
      </p:pic>
      <p:sp>
        <p:nvSpPr>
          <p:cNvPr id="5" name="Title 4"/>
          <p:cNvSpPr>
            <a:spLocks noGrp="1"/>
          </p:cNvSpPr>
          <p:nvPr>
            <p:ph type="title"/>
          </p:nvPr>
        </p:nvSpPr>
        <p:spPr>
          <a:xfrm>
            <a:off x="457199" y="685800"/>
            <a:ext cx="8229600" cy="276999"/>
          </a:xfrm>
        </p:spPr>
        <p:txBody>
          <a:bodyPr/>
          <a:lstStyle/>
          <a:p>
            <a:r>
              <a:rPr lang="en-US" dirty="0" smtClean="0">
                <a:solidFill>
                  <a:schemeClr val="bg1"/>
                </a:solidFill>
              </a:rPr>
              <a:t>30</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30</a:t>
            </a:fld>
            <a:endParaRP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Muhammad Ali poses with his boxing gloves on both hands. &#10;"/>
          <p:cNvPicPr/>
          <p:nvPr/>
        </p:nvPicPr>
        <p:blipFill>
          <a:blip r:embed="rId2" cstate="print"/>
          <a:stretch>
            <a:fillRect/>
          </a:stretch>
        </p:blipFill>
        <p:spPr>
          <a:xfrm>
            <a:off x="2025395" y="1143000"/>
            <a:ext cx="5093208" cy="4572000"/>
          </a:xfrm>
          <a:prstGeom prst="rect">
            <a:avLst/>
          </a:prstGeom>
        </p:spPr>
      </p:pic>
      <p:sp>
        <p:nvSpPr>
          <p:cNvPr id="5" name="Title 4"/>
          <p:cNvSpPr>
            <a:spLocks noGrp="1"/>
          </p:cNvSpPr>
          <p:nvPr>
            <p:ph type="title"/>
          </p:nvPr>
        </p:nvSpPr>
        <p:spPr>
          <a:xfrm>
            <a:off x="457199" y="866001"/>
            <a:ext cx="8229600" cy="276999"/>
          </a:xfrm>
        </p:spPr>
        <p:txBody>
          <a:bodyPr/>
          <a:lstStyle/>
          <a:p>
            <a:r>
              <a:rPr lang="en-US" dirty="0" smtClean="0">
                <a:solidFill>
                  <a:schemeClr val="bg1"/>
                </a:solidFill>
              </a:rPr>
              <a:t>31</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31</a:t>
            </a:fld>
            <a:endParaRP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In a Muslim school, the male teacher wears a kufi on the head and points at the students. The students sit in the class wearing a hijab or kufi and raise their hands. &#10;"/>
          <p:cNvPicPr/>
          <p:nvPr/>
        </p:nvPicPr>
        <p:blipFill>
          <a:blip r:embed="rId2" cstate="print"/>
          <a:stretch>
            <a:fillRect/>
          </a:stretch>
        </p:blipFill>
        <p:spPr>
          <a:xfrm>
            <a:off x="1085850" y="1143000"/>
            <a:ext cx="6972300" cy="4572000"/>
          </a:xfrm>
          <a:prstGeom prst="rect">
            <a:avLst/>
          </a:prstGeom>
        </p:spPr>
      </p:pic>
      <p:sp>
        <p:nvSpPr>
          <p:cNvPr id="5" name="Title 4"/>
          <p:cNvSpPr>
            <a:spLocks noGrp="1"/>
          </p:cNvSpPr>
          <p:nvPr>
            <p:ph type="title"/>
          </p:nvPr>
        </p:nvSpPr>
        <p:spPr>
          <a:xfrm>
            <a:off x="457200" y="591751"/>
            <a:ext cx="8229600" cy="276999"/>
          </a:xfrm>
        </p:spPr>
        <p:txBody>
          <a:bodyPr/>
          <a:lstStyle/>
          <a:p>
            <a:r>
              <a:rPr lang="en-US" dirty="0" smtClean="0">
                <a:solidFill>
                  <a:schemeClr val="bg1"/>
                </a:solidFill>
              </a:rPr>
              <a:t>32</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32</a:t>
            </a:fld>
            <a:endParaRP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A bride and a groom stand. Friends and relative stand around them and celebrate. &#10;"/>
          <p:cNvPicPr/>
          <p:nvPr/>
        </p:nvPicPr>
        <p:blipFill>
          <a:blip r:embed="rId2" cstate="print"/>
          <a:stretch>
            <a:fillRect/>
          </a:stretch>
        </p:blipFill>
        <p:spPr>
          <a:xfrm>
            <a:off x="1065276" y="1143000"/>
            <a:ext cx="7013448" cy="4572000"/>
          </a:xfrm>
          <a:prstGeom prst="rect">
            <a:avLst/>
          </a:prstGeom>
        </p:spPr>
      </p:pic>
      <p:sp>
        <p:nvSpPr>
          <p:cNvPr id="5" name="Title 4"/>
          <p:cNvSpPr>
            <a:spLocks noGrp="1"/>
          </p:cNvSpPr>
          <p:nvPr>
            <p:ph type="title"/>
          </p:nvPr>
        </p:nvSpPr>
        <p:spPr>
          <a:xfrm>
            <a:off x="457200" y="591751"/>
            <a:ext cx="8229600" cy="276999"/>
          </a:xfrm>
        </p:spPr>
        <p:txBody>
          <a:bodyPr/>
          <a:lstStyle/>
          <a:p>
            <a:r>
              <a:rPr lang="en-US" dirty="0" smtClean="0">
                <a:solidFill>
                  <a:schemeClr val="bg1"/>
                </a:solidFill>
              </a:rPr>
              <a:t>33</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33</a:t>
            </a:fld>
            <a:endParaRP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Queen of Jordan and two other women near her wear hijab and pray. &#10;"/>
          <p:cNvPicPr/>
          <p:nvPr/>
        </p:nvPicPr>
        <p:blipFill>
          <a:blip r:embed="rId2" cstate="print"/>
          <a:stretch>
            <a:fillRect/>
          </a:stretch>
        </p:blipFill>
        <p:spPr>
          <a:xfrm>
            <a:off x="1019555" y="1143000"/>
            <a:ext cx="7104888" cy="4572000"/>
          </a:xfrm>
          <a:prstGeom prst="rect">
            <a:avLst/>
          </a:prstGeom>
        </p:spPr>
      </p:pic>
      <p:sp>
        <p:nvSpPr>
          <p:cNvPr id="5" name="Title 4"/>
          <p:cNvSpPr>
            <a:spLocks noGrp="1"/>
          </p:cNvSpPr>
          <p:nvPr>
            <p:ph type="title"/>
          </p:nvPr>
        </p:nvSpPr>
        <p:spPr>
          <a:xfrm>
            <a:off x="457199" y="591751"/>
            <a:ext cx="8229600" cy="276999"/>
          </a:xfrm>
        </p:spPr>
        <p:txBody>
          <a:bodyPr/>
          <a:lstStyle/>
          <a:p>
            <a:r>
              <a:rPr lang="en-US" dirty="0" smtClean="0">
                <a:solidFill>
                  <a:schemeClr val="bg1"/>
                </a:solidFill>
              </a:rPr>
              <a:t>34</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34</a:t>
            </a:fld>
            <a:endParaRP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Pope Francis stands near Sheikha Mozah and another man. &#10;"/>
          <p:cNvPicPr/>
          <p:nvPr/>
        </p:nvPicPr>
        <p:blipFill>
          <a:blip r:embed="rId2" cstate="print"/>
          <a:stretch>
            <a:fillRect/>
          </a:stretch>
        </p:blipFill>
        <p:spPr>
          <a:xfrm>
            <a:off x="1700783" y="1143000"/>
            <a:ext cx="5742432" cy="4572000"/>
          </a:xfrm>
          <a:prstGeom prst="rect">
            <a:avLst/>
          </a:prstGeom>
        </p:spPr>
      </p:pic>
      <p:sp>
        <p:nvSpPr>
          <p:cNvPr id="5" name="Title 4"/>
          <p:cNvSpPr>
            <a:spLocks noGrp="1"/>
          </p:cNvSpPr>
          <p:nvPr>
            <p:ph type="title"/>
          </p:nvPr>
        </p:nvSpPr>
        <p:spPr>
          <a:xfrm>
            <a:off x="457199" y="591751"/>
            <a:ext cx="8229600" cy="276999"/>
          </a:xfrm>
        </p:spPr>
        <p:txBody>
          <a:bodyPr/>
          <a:lstStyle/>
          <a:p>
            <a:r>
              <a:rPr lang="en-US" dirty="0" smtClean="0">
                <a:solidFill>
                  <a:schemeClr val="bg1"/>
                </a:solidFill>
              </a:rPr>
              <a:t>35</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35</a:t>
            </a:fld>
            <a:endParaRP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Five Muslim women sit near each other. Three of them wear hijab and the other two do not wear hijab. &#10;"/>
          <p:cNvPicPr/>
          <p:nvPr/>
        </p:nvPicPr>
        <p:blipFill>
          <a:blip r:embed="rId2" cstate="print"/>
          <a:stretch>
            <a:fillRect/>
          </a:stretch>
        </p:blipFill>
        <p:spPr>
          <a:xfrm>
            <a:off x="1154429" y="1143000"/>
            <a:ext cx="6835140" cy="4572000"/>
          </a:xfrm>
          <a:prstGeom prst="rect">
            <a:avLst/>
          </a:prstGeom>
        </p:spPr>
      </p:pic>
      <p:sp>
        <p:nvSpPr>
          <p:cNvPr id="5" name="Title 4"/>
          <p:cNvSpPr>
            <a:spLocks noGrp="1"/>
          </p:cNvSpPr>
          <p:nvPr>
            <p:ph type="title"/>
          </p:nvPr>
        </p:nvSpPr>
        <p:spPr>
          <a:xfrm>
            <a:off x="457199" y="591751"/>
            <a:ext cx="8229600" cy="276999"/>
          </a:xfrm>
        </p:spPr>
        <p:txBody>
          <a:bodyPr/>
          <a:lstStyle/>
          <a:p>
            <a:r>
              <a:rPr lang="en-US" dirty="0" smtClean="0">
                <a:solidFill>
                  <a:schemeClr val="bg1"/>
                </a:solidFill>
              </a:rPr>
              <a:t>36</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36</a:t>
            </a:fld>
            <a:endParaRP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Women sit in a class. They wear sash. Some of the women wear a hijab. &#10;"/>
          <p:cNvPicPr/>
          <p:nvPr/>
        </p:nvPicPr>
        <p:blipFill>
          <a:blip r:embed="rId2" cstate="print"/>
          <a:stretch>
            <a:fillRect/>
          </a:stretch>
        </p:blipFill>
        <p:spPr>
          <a:xfrm>
            <a:off x="825246" y="1143000"/>
            <a:ext cx="7493508" cy="4572000"/>
          </a:xfrm>
          <a:prstGeom prst="rect">
            <a:avLst/>
          </a:prstGeom>
        </p:spPr>
      </p:pic>
      <p:sp>
        <p:nvSpPr>
          <p:cNvPr id="5" name="Title 4"/>
          <p:cNvSpPr>
            <a:spLocks noGrp="1"/>
          </p:cNvSpPr>
          <p:nvPr>
            <p:ph type="title"/>
          </p:nvPr>
        </p:nvSpPr>
        <p:spPr>
          <a:xfrm>
            <a:off x="457200" y="591751"/>
            <a:ext cx="8229600" cy="276999"/>
          </a:xfrm>
        </p:spPr>
        <p:txBody>
          <a:bodyPr/>
          <a:lstStyle/>
          <a:p>
            <a:r>
              <a:rPr lang="en-US" dirty="0" smtClean="0">
                <a:solidFill>
                  <a:schemeClr val="bg1"/>
                </a:solidFill>
              </a:rPr>
              <a:t>37</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37</a:t>
            </a:fld>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In the map, the Arab Muslim Empire to 600 C E was in Egypt, Arabia, Hejaz, Najd, Oman, Yemen, Hadramaut, Fars, Sistan, and Khurasan. Arab Muslim Empire to 750 C E includes Armenia, Transoxiana, Sind, and South west of Egypt. Byzantine Empire includes Anatolia and areas around Constantinople. &#10;" title="Map 5.2 The Muslim Empire to 750 ce."/>
          <p:cNvPicPr/>
          <p:nvPr/>
        </p:nvPicPr>
        <p:blipFill>
          <a:blip r:embed="rId2" cstate="print"/>
          <a:stretch>
            <a:fillRect/>
          </a:stretch>
        </p:blipFill>
        <p:spPr>
          <a:xfrm>
            <a:off x="1321307" y="660400"/>
            <a:ext cx="6501384" cy="4572000"/>
          </a:xfrm>
          <a:prstGeom prst="rect">
            <a:avLst/>
          </a:prstGeom>
        </p:spPr>
      </p:pic>
      <p:sp>
        <p:nvSpPr>
          <p:cNvPr id="3" name="object 3"/>
          <p:cNvSpPr txBox="1"/>
          <p:nvPr/>
        </p:nvSpPr>
        <p:spPr>
          <a:xfrm>
            <a:off x="215900" y="5788659"/>
            <a:ext cx="2668270" cy="223520"/>
          </a:xfrm>
          <a:prstGeom prst="rect">
            <a:avLst/>
          </a:prstGeom>
        </p:spPr>
        <p:txBody>
          <a:bodyPr vert="horz" wrap="square" lIns="0" tIns="12700" rIns="0" bIns="0" rtlCol="0">
            <a:spAutoFit/>
          </a:bodyPr>
          <a:lstStyle/>
          <a:p>
            <a:pPr marL="12700">
              <a:lnSpc>
                <a:spcPct val="100000"/>
              </a:lnSpc>
              <a:spcBef>
                <a:spcPts val="100"/>
              </a:spcBef>
            </a:pPr>
            <a:r>
              <a:rPr sz="1300" b="1" spc="-5" dirty="0">
                <a:solidFill>
                  <a:srgbClr val="231F20"/>
                </a:solidFill>
                <a:latin typeface="Calibri"/>
                <a:cs typeface="Calibri"/>
              </a:rPr>
              <a:t>Map</a:t>
            </a:r>
            <a:r>
              <a:rPr sz="1300" b="1" spc="-15" dirty="0">
                <a:solidFill>
                  <a:srgbClr val="231F20"/>
                </a:solidFill>
                <a:latin typeface="Calibri"/>
                <a:cs typeface="Calibri"/>
              </a:rPr>
              <a:t> </a:t>
            </a:r>
            <a:r>
              <a:rPr sz="1300" b="1" spc="-5" dirty="0">
                <a:solidFill>
                  <a:srgbClr val="231F20"/>
                </a:solidFill>
                <a:latin typeface="Calibri"/>
                <a:cs typeface="Calibri"/>
              </a:rPr>
              <a:t>5.2</a:t>
            </a:r>
            <a:r>
              <a:rPr sz="1300" spc="-5" dirty="0">
                <a:solidFill>
                  <a:srgbClr val="231F20"/>
                </a:solidFill>
                <a:latin typeface="Calibri"/>
                <a:cs typeface="Calibri"/>
              </a:rPr>
              <a:t> The</a:t>
            </a:r>
            <a:r>
              <a:rPr sz="1300" spc="-10" dirty="0">
                <a:solidFill>
                  <a:srgbClr val="231F20"/>
                </a:solidFill>
                <a:latin typeface="Calibri"/>
                <a:cs typeface="Calibri"/>
              </a:rPr>
              <a:t> </a:t>
            </a:r>
            <a:r>
              <a:rPr sz="1300" dirty="0">
                <a:solidFill>
                  <a:srgbClr val="231F20"/>
                </a:solidFill>
                <a:latin typeface="Calibri"/>
                <a:cs typeface="Calibri"/>
              </a:rPr>
              <a:t>Muslim</a:t>
            </a:r>
            <a:r>
              <a:rPr sz="1300" spc="-5" dirty="0">
                <a:solidFill>
                  <a:srgbClr val="231F20"/>
                </a:solidFill>
                <a:latin typeface="Calibri"/>
                <a:cs typeface="Calibri"/>
              </a:rPr>
              <a:t> </a:t>
            </a:r>
            <a:r>
              <a:rPr sz="1300" spc="-10" dirty="0">
                <a:solidFill>
                  <a:srgbClr val="231F20"/>
                </a:solidFill>
                <a:latin typeface="Calibri"/>
                <a:cs typeface="Calibri"/>
              </a:rPr>
              <a:t>Empire</a:t>
            </a:r>
            <a:r>
              <a:rPr sz="1300" spc="-5" dirty="0">
                <a:solidFill>
                  <a:srgbClr val="231F20"/>
                </a:solidFill>
                <a:latin typeface="Calibri"/>
                <a:cs typeface="Calibri"/>
              </a:rPr>
              <a:t> </a:t>
            </a:r>
            <a:r>
              <a:rPr sz="1300" spc="-10" dirty="0">
                <a:solidFill>
                  <a:srgbClr val="231F20"/>
                </a:solidFill>
                <a:latin typeface="Calibri"/>
                <a:cs typeface="Calibri"/>
              </a:rPr>
              <a:t>to </a:t>
            </a:r>
            <a:r>
              <a:rPr sz="1300" dirty="0">
                <a:solidFill>
                  <a:srgbClr val="231F20"/>
                </a:solidFill>
                <a:latin typeface="Calibri"/>
                <a:cs typeface="Calibri"/>
              </a:rPr>
              <a:t>750</a:t>
            </a:r>
            <a:r>
              <a:rPr sz="1300" spc="-5" dirty="0">
                <a:solidFill>
                  <a:srgbClr val="231F20"/>
                </a:solidFill>
                <a:latin typeface="Calibri"/>
                <a:cs typeface="Calibri"/>
              </a:rPr>
              <a:t> </a:t>
            </a:r>
            <a:r>
              <a:rPr sz="1300" dirty="0">
                <a:solidFill>
                  <a:srgbClr val="231F20"/>
                </a:solidFill>
                <a:latin typeface="Calibri"/>
                <a:cs typeface="Calibri"/>
              </a:rPr>
              <a:t>ce.</a:t>
            </a:r>
            <a:endParaRPr sz="1300" dirty="0">
              <a:latin typeface="Calibri"/>
              <a:cs typeface="Calibri"/>
            </a:endParaRPr>
          </a:p>
        </p:txBody>
      </p:sp>
      <p:sp>
        <p:nvSpPr>
          <p:cNvPr id="6" name="Title 5"/>
          <p:cNvSpPr>
            <a:spLocks noGrp="1"/>
          </p:cNvSpPr>
          <p:nvPr>
            <p:ph type="title"/>
          </p:nvPr>
        </p:nvSpPr>
        <p:spPr>
          <a:xfrm>
            <a:off x="457199" y="914400"/>
            <a:ext cx="8229600" cy="276999"/>
          </a:xfrm>
        </p:spPr>
        <p:txBody>
          <a:bodyPr/>
          <a:lstStyle/>
          <a:p>
            <a:r>
              <a:rPr lang="en-US" dirty="0" smtClean="0">
                <a:solidFill>
                  <a:schemeClr val="bg1"/>
                </a:solidFill>
              </a:rPr>
              <a:t>4</a:t>
            </a:r>
            <a:endParaRPr lang="en-US" dirty="0">
              <a:solidFill>
                <a:schemeClr val="bg1"/>
              </a:solidFill>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4</a:t>
            </a:fld>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Adherents of the Sufi Naqshbandi order stand on the ground and hold hands. &#10;"/>
          <p:cNvPicPr/>
          <p:nvPr/>
        </p:nvPicPr>
        <p:blipFill>
          <a:blip r:embed="rId2" cstate="print"/>
          <a:stretch>
            <a:fillRect/>
          </a:stretch>
        </p:blipFill>
        <p:spPr>
          <a:xfrm>
            <a:off x="2722626" y="1143000"/>
            <a:ext cx="3698748" cy="4572000"/>
          </a:xfrm>
          <a:prstGeom prst="rect">
            <a:avLst/>
          </a:prstGeom>
        </p:spPr>
      </p:pic>
      <p:sp>
        <p:nvSpPr>
          <p:cNvPr id="5" name="Title 4"/>
          <p:cNvSpPr>
            <a:spLocks noGrp="1"/>
          </p:cNvSpPr>
          <p:nvPr>
            <p:ph type="title"/>
          </p:nvPr>
        </p:nvSpPr>
        <p:spPr>
          <a:xfrm>
            <a:off x="457200" y="685800"/>
            <a:ext cx="8229600" cy="276999"/>
          </a:xfrm>
        </p:spPr>
        <p:txBody>
          <a:bodyPr/>
          <a:lstStyle/>
          <a:p>
            <a:r>
              <a:rPr lang="en-US" dirty="0" smtClean="0">
                <a:solidFill>
                  <a:schemeClr val="bg1"/>
                </a:solidFill>
              </a:rPr>
              <a:t>5</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5</a:t>
            </a:fld>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People sit and stand near the mosque of Mecca. &#10;"/>
          <p:cNvPicPr/>
          <p:nvPr/>
        </p:nvPicPr>
        <p:blipFill>
          <a:blip r:embed="rId2" cstate="print"/>
          <a:stretch>
            <a:fillRect/>
          </a:stretch>
        </p:blipFill>
        <p:spPr>
          <a:xfrm>
            <a:off x="1296161" y="1143000"/>
            <a:ext cx="6551676" cy="4572000"/>
          </a:xfrm>
          <a:prstGeom prst="rect">
            <a:avLst/>
          </a:prstGeom>
        </p:spPr>
      </p:pic>
      <p:sp>
        <p:nvSpPr>
          <p:cNvPr id="5" name="Title 4"/>
          <p:cNvSpPr>
            <a:spLocks noGrp="1"/>
          </p:cNvSpPr>
          <p:nvPr>
            <p:ph type="title"/>
          </p:nvPr>
        </p:nvSpPr>
        <p:spPr>
          <a:xfrm>
            <a:off x="457199" y="685800"/>
            <a:ext cx="8229600" cy="276999"/>
          </a:xfrm>
        </p:spPr>
        <p:txBody>
          <a:bodyPr/>
          <a:lstStyle/>
          <a:p>
            <a:r>
              <a:rPr lang="en-US" dirty="0" smtClean="0">
                <a:solidFill>
                  <a:schemeClr val="bg1"/>
                </a:solidFill>
              </a:rPr>
              <a:t>6</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6</a:t>
            </a:fld>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A shop has the board Haji Halal Meat, fresh vegetables and groceries. Another sign on the front reads H M C, guaranteed, non-stunned. Meat is sold inside the shop. Fruits and vegetables are sold outside the shop. &#10;"/>
          <p:cNvPicPr/>
          <p:nvPr/>
        </p:nvPicPr>
        <p:blipFill>
          <a:blip r:embed="rId2" cstate="print"/>
          <a:stretch>
            <a:fillRect/>
          </a:stretch>
        </p:blipFill>
        <p:spPr>
          <a:xfrm>
            <a:off x="3081527" y="1143000"/>
            <a:ext cx="2980944" cy="4572000"/>
          </a:xfrm>
          <a:prstGeom prst="rect">
            <a:avLst/>
          </a:prstGeom>
        </p:spPr>
      </p:pic>
      <p:sp>
        <p:nvSpPr>
          <p:cNvPr id="5" name="Title 4"/>
          <p:cNvSpPr>
            <a:spLocks noGrp="1"/>
          </p:cNvSpPr>
          <p:nvPr>
            <p:ph type="title"/>
          </p:nvPr>
        </p:nvSpPr>
        <p:spPr>
          <a:xfrm>
            <a:off x="457199" y="762000"/>
            <a:ext cx="8229600" cy="276999"/>
          </a:xfrm>
        </p:spPr>
        <p:txBody>
          <a:bodyPr/>
          <a:lstStyle/>
          <a:p>
            <a:r>
              <a:rPr lang="en-US" dirty="0" smtClean="0">
                <a:solidFill>
                  <a:schemeClr val="bg1"/>
                </a:solidFill>
              </a:rPr>
              <a:t>7</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7</a:t>
            </a:fld>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Men sit and stand in the courtyard of the mosque. &#10;"/>
          <p:cNvPicPr/>
          <p:nvPr/>
        </p:nvPicPr>
        <p:blipFill>
          <a:blip r:embed="rId2" cstate="print"/>
          <a:stretch>
            <a:fillRect/>
          </a:stretch>
        </p:blipFill>
        <p:spPr>
          <a:xfrm>
            <a:off x="761238" y="1250950"/>
            <a:ext cx="7621524" cy="4357116"/>
          </a:xfrm>
          <a:prstGeom prst="rect">
            <a:avLst/>
          </a:prstGeom>
        </p:spPr>
      </p:pic>
      <p:sp>
        <p:nvSpPr>
          <p:cNvPr id="5" name="Title 4"/>
          <p:cNvSpPr>
            <a:spLocks noGrp="1"/>
          </p:cNvSpPr>
          <p:nvPr>
            <p:ph type="title"/>
          </p:nvPr>
        </p:nvSpPr>
        <p:spPr>
          <a:xfrm>
            <a:off x="457200" y="838200"/>
            <a:ext cx="8229600" cy="276999"/>
          </a:xfrm>
        </p:spPr>
        <p:txBody>
          <a:bodyPr/>
          <a:lstStyle/>
          <a:p>
            <a:r>
              <a:rPr lang="en-US" dirty="0" smtClean="0">
                <a:solidFill>
                  <a:schemeClr val="bg1"/>
                </a:solidFill>
              </a:rPr>
              <a:t>8</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8</a:t>
            </a:fld>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Two oval shapes filled with calligraphy have floral designs around them. &#10;"/>
          <p:cNvPicPr/>
          <p:nvPr/>
        </p:nvPicPr>
        <p:blipFill>
          <a:blip r:embed="rId2" cstate="print"/>
          <a:stretch>
            <a:fillRect/>
          </a:stretch>
        </p:blipFill>
        <p:spPr>
          <a:xfrm>
            <a:off x="1728216" y="1143000"/>
            <a:ext cx="5687568" cy="4572000"/>
          </a:xfrm>
          <a:prstGeom prst="rect">
            <a:avLst/>
          </a:prstGeom>
        </p:spPr>
      </p:pic>
      <p:sp>
        <p:nvSpPr>
          <p:cNvPr id="5" name="Title 4"/>
          <p:cNvSpPr>
            <a:spLocks noGrp="1"/>
          </p:cNvSpPr>
          <p:nvPr>
            <p:ph type="title"/>
          </p:nvPr>
        </p:nvSpPr>
        <p:spPr>
          <a:xfrm>
            <a:off x="573895" y="762000"/>
            <a:ext cx="8229600" cy="276999"/>
          </a:xfrm>
        </p:spPr>
        <p:txBody>
          <a:bodyPr/>
          <a:lstStyle/>
          <a:p>
            <a:r>
              <a:rPr lang="en-US" dirty="0" smtClean="0">
                <a:solidFill>
                  <a:schemeClr val="bg1"/>
                </a:solidFill>
              </a:rPr>
              <a:t>9</a:t>
            </a:r>
            <a:endParaRPr lang="en-US" dirty="0">
              <a:solidFill>
                <a:schemeClr val="bg1"/>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a:t>
            </a:r>
            <a:r>
              <a:rPr spc="-25" dirty="0"/>
              <a:t> </a:t>
            </a:r>
            <a:r>
              <a:rPr spc="-10" dirty="0"/>
              <a:t>Oxford</a:t>
            </a:r>
            <a:r>
              <a:rPr spc="-20" dirty="0"/>
              <a:t> </a:t>
            </a:r>
            <a:r>
              <a:rPr spc="-5" dirty="0"/>
              <a:t>University</a:t>
            </a:r>
            <a:r>
              <a:rPr spc="-25" dirty="0"/>
              <a:t> </a:t>
            </a:r>
            <a:r>
              <a:rPr spc="-5" dirty="0"/>
              <a:t>Press,</a:t>
            </a:r>
            <a:r>
              <a:rPr spc="-15" dirty="0"/>
              <a:t> </a:t>
            </a:r>
            <a:r>
              <a:rPr dirty="0"/>
              <a:t>2021</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9</a:t>
            </a:fld>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TotalTime>
  <Words>338</Words>
  <Application>Microsoft Office PowerPoint</Application>
  <PresentationFormat>On-screen Show (4:3)</PresentationFormat>
  <Paragraphs>114</Paragraphs>
  <Slides>37</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37</vt:i4>
      </vt:variant>
    </vt:vector>
  </HeadingPairs>
  <TitlesOfParts>
    <vt:vector size="39" baseType="lpstr">
      <vt:lpstr>Calibri</vt:lpstr>
      <vt:lpstr>Office Theme</vt:lpstr>
      <vt:lpstr>1</vt:lpstr>
      <vt:lpstr>Chapter 05</vt:lpstr>
      <vt:lpstr>3</vt:lpstr>
      <vt:lpstr>4</vt:lpstr>
      <vt:lpstr>5</vt:lpstr>
      <vt:lpstr>6</vt:lpstr>
      <vt:lpstr>7</vt:lpstr>
      <vt:lpstr>8</vt:lpstr>
      <vt:lpstr>9</vt:lpstr>
      <vt:lpstr>10</vt:lpstr>
      <vt:lpstr>11</vt:lpstr>
      <vt:lpstr>12</vt:lpstr>
      <vt:lpstr>13</vt:lpstr>
      <vt:lpstr>14</vt:lpstr>
      <vt:lpstr>15</vt:lpstr>
      <vt:lpstr>16</vt:lpstr>
      <vt:lpstr>17</vt:lpstr>
      <vt:lpstr>18</vt:lpstr>
      <vt:lpstr>19</vt:lpstr>
      <vt:lpstr>20</vt:lpstr>
      <vt:lpstr>21</vt:lpstr>
      <vt:lpstr>22</vt:lpstr>
      <vt:lpstr>23</vt:lpstr>
      <vt:lpstr>24</vt:lpstr>
      <vt:lpstr>25</vt:lpstr>
      <vt:lpstr>26</vt:lpstr>
      <vt:lpstr>27</vt:lpstr>
      <vt:lpstr>28</vt:lpstr>
      <vt:lpstr>29</vt:lpstr>
      <vt:lpstr>30</vt:lpstr>
      <vt:lpstr>31</vt:lpstr>
      <vt:lpstr>32</vt:lpstr>
      <vt:lpstr>33</vt:lpstr>
      <vt:lpstr>34</vt:lpstr>
      <vt:lpstr>35</vt:lpstr>
      <vt:lpstr>36</vt:lpstr>
      <vt:lpstr>37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cp:lastModifiedBy>T, Senthilkumaran</cp:lastModifiedBy>
  <cp:revision>2</cp:revision>
  <dcterms:created xsi:type="dcterms:W3CDTF">2021-05-17T12:21:22Z</dcterms:created>
  <dcterms:modified xsi:type="dcterms:W3CDTF">2021-05-24T10:07:45Z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2021-05-17T00:00:00Z</vt:filetime>
  </property>
  <property fmtid="{D5CDD505-2E9C-101B-9397-08002B2CF9AE}" pid="3" name="Creator">
    <vt:lpwstr>Adobe InDesign CC 14.0 (Windows)</vt:lpwstr>
  </property>
  <property fmtid="{D5CDD505-2E9C-101B-9397-08002B2CF9AE}" pid="4" name="LastSaved">
    <vt:filetime>2021-05-17T00:00:00Z</vt:filetime>
  </property>
</Properties>
</file>